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 id="2147483660" r:id="rId5"/>
    <p:sldMasterId id="2147483648" r:id="rId6"/>
    <p:sldMasterId id="2147483674" r:id="rId7"/>
  </p:sldMasterIdLst>
  <p:notesMasterIdLst>
    <p:notesMasterId r:id="rId30"/>
  </p:notesMasterIdLst>
  <p:handoutMasterIdLst>
    <p:handoutMasterId r:id="rId31"/>
  </p:handoutMasterIdLst>
  <p:sldIdLst>
    <p:sldId id="373" r:id="rId8"/>
    <p:sldId id="487" r:id="rId9"/>
    <p:sldId id="514" r:id="rId10"/>
    <p:sldId id="491" r:id="rId11"/>
    <p:sldId id="481" r:id="rId12"/>
    <p:sldId id="499" r:id="rId13"/>
    <p:sldId id="500" r:id="rId14"/>
    <p:sldId id="501" r:id="rId15"/>
    <p:sldId id="509" r:id="rId16"/>
    <p:sldId id="502" r:id="rId17"/>
    <p:sldId id="503" r:id="rId18"/>
    <p:sldId id="504" r:id="rId19"/>
    <p:sldId id="505" r:id="rId20"/>
    <p:sldId id="506" r:id="rId21"/>
    <p:sldId id="507" r:id="rId22"/>
    <p:sldId id="508" r:id="rId23"/>
    <p:sldId id="511" r:id="rId24"/>
    <p:sldId id="510" r:id="rId25"/>
    <p:sldId id="490" r:id="rId26"/>
    <p:sldId id="512" r:id="rId27"/>
    <p:sldId id="513" r:id="rId28"/>
    <p:sldId id="349" r:id="rId29"/>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zabeth Lott"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6699"/>
    <a:srgbClr val="FF33CC"/>
    <a:srgbClr val="CC66FF"/>
    <a:srgbClr val="F4EE00"/>
    <a:srgbClr val="007681"/>
    <a:srgbClr val="002D73"/>
    <a:srgbClr val="FFF911"/>
    <a:srgbClr val="FFFF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5987" autoAdjust="0"/>
  </p:normalViewPr>
  <p:slideViewPr>
    <p:cSldViewPr>
      <p:cViewPr varScale="1">
        <p:scale>
          <a:sx n="108" d="100"/>
          <a:sy n="108" d="100"/>
        </p:scale>
        <p:origin x="114" y="714"/>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66" d="100"/>
          <a:sy n="66" d="100"/>
        </p:scale>
        <p:origin x="3106"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DD81477-F5A7-4896-A5AF-296962977635}" type="datetime4">
              <a:rPr lang="en-US" smtClean="0"/>
              <a:t>February 13, 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FE7B53D-B9A4-4E7A-B81C-8E62F6708E87}" type="slidenum">
              <a:rPr lang="en-US" smtClean="0"/>
              <a:t>‹#›</a:t>
            </a:fld>
            <a:endParaRPr lang="en-US"/>
          </a:p>
        </p:txBody>
      </p:sp>
    </p:spTree>
    <p:extLst>
      <p:ext uri="{BB962C8B-B14F-4D97-AF65-F5344CB8AC3E}">
        <p14:creationId xmlns:p14="http://schemas.microsoft.com/office/powerpoint/2010/main" val="1269068744"/>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4BE2EA0-3E2A-4B59-B22F-E9AD551B8F72}" type="datetime4">
              <a:rPr lang="en-US" smtClean="0"/>
              <a:t>February 13, 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DA9C80-B631-4EC4-8253-F63CFD0157DF}" type="slidenum">
              <a:rPr lang="en-US" smtClean="0"/>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hf sldNum="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Date Placeholder 2"/>
          <p:cNvSpPr>
            <a:spLocks noGrp="1"/>
          </p:cNvSpPr>
          <p:nvPr>
            <p:ph type="dt" idx="10"/>
          </p:nvPr>
        </p:nvSpPr>
        <p:spPr/>
        <p:txBody>
          <a:bodyPr/>
          <a:lstStyle/>
          <a:p>
            <a:fld id="{64C6A986-9C93-474A-A041-710E7B01A72F}" type="datetime4">
              <a:rPr lang="en-US" smtClean="0"/>
              <a:t>February 13, 2018</a:t>
            </a:fld>
            <a:endParaRPr lang="en-US"/>
          </a:p>
        </p:txBody>
      </p:sp>
      <p:sp>
        <p:nvSpPr>
          <p:cNvPr id="4" name="Header Placeholder 3"/>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1616968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823254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521019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38682638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783793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637240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Date Placeholder 2"/>
          <p:cNvSpPr>
            <a:spLocks noGrp="1"/>
          </p:cNvSpPr>
          <p:nvPr>
            <p:ph type="dt" idx="10"/>
          </p:nvPr>
        </p:nvSpPr>
        <p:spPr/>
        <p:txBody>
          <a:bodyPr/>
          <a:lstStyle/>
          <a:p>
            <a:fld id="{42F6C613-D0C8-498C-AD58-8B7DFAF99F86}" type="datetime4">
              <a:rPr lang="en-US" smtClean="0"/>
              <a:t>February 13, 2018</a:t>
            </a:fld>
            <a:endParaRPr lang="en-US"/>
          </a:p>
        </p:txBody>
      </p:sp>
      <p:sp>
        <p:nvSpPr>
          <p:cNvPr id="4" name="Header Placeholder 3"/>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4092098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84CFEC0F-2837-4D93-BD90-AC3450BB125F}"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3843246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84CFEC0F-2837-4D93-BD90-AC3450BB125F}"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3035428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679459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841082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612555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1606885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921846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Date Placeholder 3"/>
          <p:cNvSpPr>
            <a:spLocks noGrp="1"/>
          </p:cNvSpPr>
          <p:nvPr>
            <p:ph type="dt" idx="10"/>
          </p:nvPr>
        </p:nvSpPr>
        <p:spPr/>
        <p:txBody>
          <a:bodyPr/>
          <a:lstStyle/>
          <a:p>
            <a:fld id="{C418ED4D-2A49-46C5-8C0D-109996E1F025}" type="datetime4">
              <a:rPr lang="en-US" smtClean="0"/>
              <a:t>February 13, 2018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val="569970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457200" y="4767263"/>
            <a:ext cx="2133600" cy="274637"/>
          </a:xfrm>
          <a:prstGeom prst="rect">
            <a:avLst/>
          </a:prstGeom>
        </p:spPr>
        <p:txBody>
          <a:bodyPr/>
          <a:lstStyle/>
          <a:p>
            <a:fld id="{F4BACF14-ED5D-4160-B43B-F359597EE082}" type="datetime4">
              <a:rPr lang="en-US" smtClean="0"/>
              <a:t>February 13, 2018</a:t>
            </a:fld>
            <a:endParaRPr lang="en-US"/>
          </a:p>
        </p:txBody>
      </p:sp>
      <p:sp>
        <p:nvSpPr>
          <p:cNvPr id="8" name="Footer Placeholder 7"/>
          <p:cNvSpPr>
            <a:spLocks noGrp="1"/>
          </p:cNvSpPr>
          <p:nvPr>
            <p:ph type="ftr" sz="quarter" idx="11"/>
          </p:nvPr>
        </p:nvSpPr>
        <p:spPr>
          <a:xfrm>
            <a:off x="3124200" y="4767263"/>
            <a:ext cx="2895600" cy="274637"/>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a:xfrm>
            <a:off x="457200" y="4767263"/>
            <a:ext cx="2133600" cy="274637"/>
          </a:xfrm>
          <a:prstGeom prst="rect">
            <a:avLst/>
          </a:prstGeom>
        </p:spPr>
        <p:txBody>
          <a:bodyPr/>
          <a:lstStyle/>
          <a:p>
            <a:fld id="{0BA41BEE-8975-4346-8114-FC1A0DA2E922}" type="datetime4">
              <a:rPr lang="en-US" smtClean="0"/>
              <a:t>February 13, 2018</a:t>
            </a:fld>
            <a:endParaRPr lang="en-US"/>
          </a:p>
        </p:txBody>
      </p:sp>
      <p:sp>
        <p:nvSpPr>
          <p:cNvPr id="4" name="Footer Placeholder 3"/>
          <p:cNvSpPr>
            <a:spLocks noGrp="1"/>
          </p:cNvSpPr>
          <p:nvPr>
            <p:ph type="ftr" sz="quarter" idx="11"/>
          </p:nvPr>
        </p:nvSpPr>
        <p:spPr>
          <a:xfrm>
            <a:off x="3124200" y="4767263"/>
            <a:ext cx="2895600" cy="274637"/>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4637"/>
          </a:xfrm>
          <a:prstGeom prst="rect">
            <a:avLst/>
          </a:prstGeom>
        </p:spPr>
        <p:txBody>
          <a:bodyPr/>
          <a:lstStyle/>
          <a:p>
            <a:fld id="{5FB74503-18F0-443D-A191-AFBFA0F786A3}" type="datetime4">
              <a:rPr lang="en-US" smtClean="0"/>
              <a:t>February 13, 2018</a:t>
            </a:fld>
            <a:endParaRPr lang="en-US"/>
          </a:p>
        </p:txBody>
      </p:sp>
      <p:sp>
        <p:nvSpPr>
          <p:cNvPr id="3" name="Footer Placeholder 2"/>
          <p:cNvSpPr>
            <a:spLocks noGrp="1"/>
          </p:cNvSpPr>
          <p:nvPr>
            <p:ph type="ftr" sz="quarter" idx="11"/>
          </p:nvPr>
        </p:nvSpPr>
        <p:spPr>
          <a:xfrm>
            <a:off x="3124200" y="4767263"/>
            <a:ext cx="2895600" cy="274637"/>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4637"/>
          </a:xfrm>
          <a:prstGeom prst="rect">
            <a:avLst/>
          </a:prstGeom>
        </p:spPr>
        <p:txBody>
          <a:bodyPr/>
          <a:lstStyle/>
          <a:p>
            <a:fld id="{8D4E063F-23D1-44C4-80EA-DDCFC6267FB6}" type="datetime4">
              <a:rPr lang="en-US" smtClean="0"/>
              <a:t>February 13, 2018</a:t>
            </a:fld>
            <a:endParaRPr lang="en-US"/>
          </a:p>
        </p:txBody>
      </p:sp>
      <p:sp>
        <p:nvSpPr>
          <p:cNvPr id="6" name="Footer Placeholder 5"/>
          <p:cNvSpPr>
            <a:spLocks noGrp="1"/>
          </p:cNvSpPr>
          <p:nvPr>
            <p:ph type="ftr" sz="quarter" idx="11"/>
          </p:nvPr>
        </p:nvSpPr>
        <p:spPr>
          <a:xfrm>
            <a:off x="3124200" y="4767263"/>
            <a:ext cx="2895600" cy="274637"/>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4637"/>
          </a:xfrm>
          <a:prstGeom prst="rect">
            <a:avLst/>
          </a:prstGeom>
        </p:spPr>
        <p:txBody>
          <a:bodyPr/>
          <a:lstStyle/>
          <a:p>
            <a:fld id="{463D33C7-2F45-47EF-895C-12B75FD837FE}" type="datetime4">
              <a:rPr lang="en-US" smtClean="0"/>
              <a:t>February 13, 2018</a:t>
            </a:fld>
            <a:endParaRPr lang="en-US"/>
          </a:p>
        </p:txBody>
      </p:sp>
      <p:sp>
        <p:nvSpPr>
          <p:cNvPr id="6" name="Footer Placeholder 5"/>
          <p:cNvSpPr>
            <a:spLocks noGrp="1"/>
          </p:cNvSpPr>
          <p:nvPr>
            <p:ph type="ftr" sz="quarter" idx="11"/>
          </p:nvPr>
        </p:nvSpPr>
        <p:spPr>
          <a:xfrm>
            <a:off x="3124200" y="4767263"/>
            <a:ext cx="2895600" cy="274637"/>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fld id="{E393AA2A-5C74-4A31-A46E-E9B3B3D59883}" type="datetime4">
              <a:rPr lang="en-US" smtClean="0"/>
              <a:t>February 13, 2018</a:t>
            </a:fld>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fld id="{8001045F-733C-48B7-BC65-4E5B483A87FF}" type="datetime4">
              <a:rPr lang="en-US" smtClean="0"/>
              <a:t>February 13, 2018</a:t>
            </a:fld>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7879"/>
            <a:ext cx="8229600" cy="628650"/>
          </a:xfrm>
          <a:prstGeom prst="rect">
            <a:avLst/>
          </a:prstGeom>
        </p:spPr>
        <p:txBody>
          <a:bodyPr/>
          <a:lstStyle>
            <a:lvl1pPr>
              <a:defRPr sz="2700" b="1"/>
            </a:lvl1pPr>
          </a:lstStyle>
          <a:p>
            <a:r>
              <a:rPr lang="en-US"/>
              <a:t>Click to edit Master title style</a:t>
            </a:r>
            <a:endParaRPr lang="en-US" dirty="0"/>
          </a:p>
        </p:txBody>
      </p:sp>
      <p:sp>
        <p:nvSpPr>
          <p:cNvPr id="3" name="Content Placeholder 2"/>
          <p:cNvSpPr>
            <a:spLocks noGrp="1"/>
          </p:cNvSpPr>
          <p:nvPr>
            <p:ph idx="1"/>
          </p:nvPr>
        </p:nvSpPr>
        <p:spPr>
          <a:xfrm>
            <a:off x="457200" y="1200150"/>
            <a:ext cx="8229600" cy="3429000"/>
          </a:xfrm>
          <a:prstGeom prst="rect">
            <a:avLst/>
          </a:prstGeom>
        </p:spPr>
        <p:txBody>
          <a:bodyPr/>
          <a:lstStyle>
            <a:lvl1pPr>
              <a:defRPr sz="2400"/>
            </a:lvl1pPr>
            <a:lvl2pPr>
              <a:defRPr sz="2100"/>
            </a:lvl2pPr>
            <a:lvl3pPr>
              <a:defRPr sz="18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fld id="{67D44622-7700-4D44-A4D2-16A326EA237F}" type="datetime4">
              <a:rPr lang="en-US" smtClean="0"/>
              <a:t>February 13, 2018</a:t>
            </a:fld>
            <a:endParaRPr lang="en-US" dirty="0"/>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DB1EAF-E75A-4A76-8631-9A826B5A9B5F}" type="slidenum">
              <a:rPr lang="en-US" smtClean="0"/>
              <a:t>‹#›</a:t>
            </a:fld>
            <a:endParaRPr lang="en-US"/>
          </a:p>
        </p:txBody>
      </p:sp>
    </p:spTree>
    <p:extLst>
      <p:ext uri="{BB962C8B-B14F-4D97-AF65-F5344CB8AC3E}">
        <p14:creationId xmlns:p14="http://schemas.microsoft.com/office/powerpoint/2010/main" val="945077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590550"/>
            <a:ext cx="7886700" cy="994172"/>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152400" y="88106"/>
            <a:ext cx="2438400" cy="273844"/>
          </a:xfrm>
          <a:prstGeom prst="rect">
            <a:avLst/>
          </a:prstGeom>
        </p:spPr>
        <p:txBody>
          <a:bodyPr/>
          <a:lstStyle>
            <a:lvl1pPr>
              <a:defRPr sz="1400">
                <a:solidFill>
                  <a:schemeClr val="bg1"/>
                </a:solidFill>
                <a:latin typeface="Arial" panose="020B0604020202020204" pitchFamily="34" charset="0"/>
                <a:cs typeface="Arial" panose="020B0604020202020204" pitchFamily="34" charset="0"/>
              </a:defRPr>
            </a:lvl1pPr>
          </a:lstStyle>
          <a:p>
            <a:fld id="{0E3DFBE2-7EDD-4D42-A66E-E3AC085E3737}" type="datetime4">
              <a:rPr lang="en-US" smtClean="0"/>
              <a:pPr/>
              <a:t>February 13, 2018</a:t>
            </a:fld>
            <a:endParaRPr lang="en-US" dirty="0"/>
          </a:p>
        </p:txBody>
      </p:sp>
      <p:sp>
        <p:nvSpPr>
          <p:cNvPr id="4" name="Footer Placeholder 3"/>
          <p:cNvSpPr>
            <a:spLocks noGrp="1"/>
          </p:cNvSpPr>
          <p:nvPr>
            <p:ph type="ftr" sz="quarter" idx="11"/>
          </p:nvPr>
        </p:nvSpPr>
        <p:spPr>
          <a:xfrm>
            <a:off x="3028950" y="4767263"/>
            <a:ext cx="3086100" cy="273844"/>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4767263"/>
            <a:ext cx="2057400" cy="273844"/>
          </a:xfrm>
          <a:prstGeom prst="rect">
            <a:avLst/>
          </a:prstGeom>
        </p:spPr>
        <p:txBody>
          <a:bodyPr/>
          <a:lstStyle/>
          <a:p>
            <a:fld id="{59C53044-BE85-4F7F-A353-7BF8FA906500}" type="slidenum">
              <a:rPr lang="en-US" smtClean="0"/>
              <a:t>‹#›</a:t>
            </a:fld>
            <a:endParaRPr lang="en-US"/>
          </a:p>
        </p:txBody>
      </p:sp>
    </p:spTree>
    <p:extLst>
      <p:ext uri="{BB962C8B-B14F-4D97-AF65-F5344CB8AC3E}">
        <p14:creationId xmlns:p14="http://schemas.microsoft.com/office/powerpoint/2010/main" val="375401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549852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3001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fld id="{4FD99756-1B6B-4B6E-B227-E7E01E109C01}" type="datetime4">
              <a:rPr lang="en-US" smtClean="0"/>
              <a:t>February 13, 2018</a:t>
            </a:fld>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4637"/>
          </a:xfrm>
          <a:prstGeom prst="rect">
            <a:avLst/>
          </a:prstGeom>
        </p:spPr>
        <p:txBody>
          <a:bodyPr/>
          <a:lstStyle/>
          <a:p>
            <a:fld id="{5D1912A5-8F39-448E-974A-CE69E978F9E6}" type="datetime4">
              <a:rPr lang="en-US" smtClean="0"/>
              <a:t>February 13, 2018</a:t>
            </a:fld>
            <a:endParaRPr lang="en-US"/>
          </a:p>
        </p:txBody>
      </p:sp>
      <p:sp>
        <p:nvSpPr>
          <p:cNvPr id="6" name="Footer Placeholder 5"/>
          <p:cNvSpPr>
            <a:spLocks noGrp="1"/>
          </p:cNvSpPr>
          <p:nvPr>
            <p:ph type="ftr" sz="quarter" idx="11"/>
          </p:nvPr>
        </p:nvSpPr>
        <p:spPr>
          <a:xfrm>
            <a:off x="3124200" y="4767263"/>
            <a:ext cx="2895600" cy="274637"/>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83597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2.jpe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4.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7A454D5F-27DF-43C8-8124-FCE9D24DD634}" type="datetime4">
              <a:rPr lang="en-US" smtClean="0"/>
              <a:t>February 13, 2018</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64457" y="361950"/>
            <a:ext cx="3044952" cy="968849"/>
          </a:xfrm>
          <a:prstGeom prst="rect">
            <a:avLst/>
          </a:prstGeom>
        </p:spPr>
      </p:pic>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 id="2147483687" r:id="rId2"/>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499756"/>
            <a:ext cx="533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91400" y="4552950"/>
            <a:ext cx="1444752" cy="459694"/>
          </a:xfrm>
          <a:prstGeom prst="rect">
            <a:avLst/>
          </a:prstGeom>
        </p:spPr>
      </p:pic>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p>
        </p:txBody>
      </p:sp>
      <p:sp>
        <p:nvSpPr>
          <p:cNvPr id="25" name="Rectangle 24"/>
          <p:cNvSpPr/>
          <p:nvPr userDrawn="1"/>
        </p:nvSpPr>
        <p:spPr>
          <a:xfrm>
            <a:off x="0" y="-196"/>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546848" y="4626656"/>
            <a:ext cx="1444752" cy="459694"/>
          </a:xfrm>
          <a:prstGeom prst="rect">
            <a:avLst/>
          </a:prstGeom>
        </p:spPr>
      </p:pic>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 id="2147483689" r:id="rId2"/>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t>December</a:t>
            </a:r>
            <a:r>
              <a:rPr lang="en-US" sz="1200" baseline="0" dirty="0"/>
              <a:t> 15 and 16, 2015</a:t>
            </a:r>
            <a:endParaRPr lang="en-US" sz="1200" dirty="0"/>
          </a:p>
        </p:txBody>
      </p:sp>
      <p:sp>
        <p:nvSpPr>
          <p:cNvPr id="10" name="Rectangle 9"/>
          <p:cNvSpPr/>
          <p:nvPr userDrawn="1"/>
        </p:nvSpPr>
        <p:spPr>
          <a:xfrm>
            <a:off x="0" y="-196"/>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470648" y="4626656"/>
            <a:ext cx="1444752" cy="459694"/>
          </a:xfrm>
          <a:prstGeom prst="rect">
            <a:avLst/>
          </a:prstGeom>
        </p:spPr>
      </p:pic>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152400" y="1276350"/>
            <a:ext cx="5797636" cy="2800767"/>
          </a:xfrm>
          <a:prstGeom prst="rect">
            <a:avLst/>
          </a:prstGeom>
          <a:noFill/>
        </p:spPr>
        <p:txBody>
          <a:bodyPr wrap="square" rtlCol="0">
            <a:spAutoFit/>
          </a:bodyPr>
          <a:lstStyle/>
          <a:p>
            <a:r>
              <a:rPr lang="en-US" sz="4400" b="1" dirty="0">
                <a:solidFill>
                  <a:srgbClr val="002D73"/>
                </a:solidFill>
                <a:latin typeface="Arial" panose="020B0604020202020204" pitchFamily="34" charset="0"/>
                <a:cs typeface="Arial" panose="020B0604020202020204" pitchFamily="34" charset="0"/>
              </a:rPr>
              <a:t>Payor Compliance</a:t>
            </a:r>
          </a:p>
          <a:p>
            <a:pPr algn="ctr"/>
            <a:r>
              <a:rPr lang="en-US" sz="4400" b="1" dirty="0">
                <a:solidFill>
                  <a:srgbClr val="002D73"/>
                </a:solidFill>
                <a:latin typeface="Arial" panose="020B0604020202020204" pitchFamily="34" charset="0"/>
                <a:cs typeface="Arial" panose="020B0604020202020204" pitchFamily="34" charset="0"/>
              </a:rPr>
              <a:t>Subsequent Report of Injury </a:t>
            </a:r>
          </a:p>
          <a:p>
            <a:pPr algn="ctr"/>
            <a:r>
              <a:rPr lang="en-US" sz="4400" b="1" dirty="0">
                <a:solidFill>
                  <a:srgbClr val="002D73"/>
                </a:solidFill>
                <a:latin typeface="Arial" panose="020B0604020202020204" pitchFamily="34" charset="0"/>
                <a:cs typeface="Arial" panose="020B0604020202020204" pitchFamily="34" charset="0"/>
              </a:rPr>
              <a:t>SROI Filings</a:t>
            </a:r>
          </a:p>
        </p:txBody>
      </p:sp>
      <p:grpSp>
        <p:nvGrpSpPr>
          <p:cNvPr id="15" name="Group 14"/>
          <p:cNvGrpSpPr/>
          <p:nvPr/>
        </p:nvGrpSpPr>
        <p:grpSpPr>
          <a:xfrm>
            <a:off x="5783643" y="181415"/>
            <a:ext cx="3041564" cy="4291324"/>
            <a:chOff x="5783643" y="209550"/>
            <a:chExt cx="3041564" cy="4291324"/>
          </a:xfrm>
        </p:grpSpPr>
        <p:pic>
          <p:nvPicPr>
            <p:cNvPr id="16" name="Picture 15"/>
            <p:cNvPicPr>
              <a:picLocks/>
            </p:cNvPicPr>
            <p:nvPr/>
          </p:nvPicPr>
          <p:blipFill rotWithShape="1">
            <a:blip r:embed="rId3" cstate="print">
              <a:extLst>
                <a:ext uri="{28A0092B-C50C-407E-A947-70E740481C1C}">
                  <a14:useLocalDpi xmlns:a14="http://schemas.microsoft.com/office/drawing/2010/main" val="0"/>
                </a:ext>
              </a:extLst>
            </a:blip>
            <a:srcRect t="23333" b="18969"/>
            <a:stretch/>
          </p:blipFill>
          <p:spPr>
            <a:xfrm>
              <a:off x="6172200" y="2114550"/>
              <a:ext cx="2653007" cy="2386324"/>
            </a:xfrm>
            <a:prstGeom prst="rect">
              <a:avLst/>
            </a:prstGeom>
          </p:spPr>
        </p:pic>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83643" y="209550"/>
              <a:ext cx="2819400" cy="2172449"/>
            </a:xfrm>
            <a:prstGeom prst="rect">
              <a:avLst/>
            </a:prstGeom>
          </p:spPr>
        </p:pic>
      </p:grpSp>
      <p:sp>
        <p:nvSpPr>
          <p:cNvPr id="9" name="Date Placeholder 6"/>
          <p:cNvSpPr txBox="1">
            <a:spLocks/>
          </p:cNvSpPr>
          <p:nvPr/>
        </p:nvSpPr>
        <p:spPr>
          <a:xfrm>
            <a:off x="152400" y="88106"/>
            <a:ext cx="2438400"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1730422-EBA8-4523-B649-5785A0059C8C}" type="datetime4">
              <a:rPr lang="en-US" sz="1400" smtClean="0">
                <a:solidFill>
                  <a:schemeClr val="bg1"/>
                </a:solidFill>
                <a:latin typeface="Arial" panose="020B0604020202020204" pitchFamily="34" charset="0"/>
                <a:cs typeface="Arial" panose="020B0604020202020204" pitchFamily="34" charset="0"/>
              </a:rPr>
              <a:pPr/>
              <a:t>February 13, 2018</a:t>
            </a:fld>
            <a:endParaRPr lang="en-US"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3413439"/>
      </p:ext>
    </p:extLst>
  </p:cSld>
  <p:clrMapOvr>
    <a:masterClrMapping/>
  </p:clrMapOvr>
  <mc:AlternateContent xmlns:mc="http://schemas.openxmlformats.org/markup-compatibility/2006" xmlns:p14="http://schemas.microsoft.com/office/powerpoint/2010/main">
    <mc:Choice Requires="p14">
      <p:transition spd="slow" p14:dur="2000" advTm="36640"/>
    </mc:Choice>
    <mc:Fallback xmlns="">
      <p:transition spd="slow" advTm="3664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14550"/>
            <a:ext cx="7886700" cy="1676400"/>
          </a:xfrm>
        </p:spPr>
        <p:txBody>
          <a:bodyPr/>
          <a:lstStyle/>
          <a:p>
            <a:pPr marL="342900" lvl="1" algn="ctr"/>
            <a:r>
              <a:rPr lang="en-US" sz="3600" dirty="0">
                <a:solidFill>
                  <a:srgbClr val="002060"/>
                </a:solidFill>
                <a:latin typeface="Arial" panose="020B0604020202020204" pitchFamily="34" charset="0"/>
                <a:cs typeface="Arial" panose="020B0604020202020204" pitchFamily="34" charset="0"/>
              </a:rPr>
              <a:t>Subsequent Report of Injury  Payment Report</a:t>
            </a:r>
            <a:br>
              <a:rPr lang="en-US" sz="3600" dirty="0">
                <a:solidFill>
                  <a:srgbClr val="002060"/>
                </a:solidFill>
                <a:latin typeface="Arial" panose="020B0604020202020204" pitchFamily="34" charset="0"/>
                <a:cs typeface="Arial" panose="020B0604020202020204" pitchFamily="34" charset="0"/>
              </a:rPr>
            </a:br>
            <a:r>
              <a:rPr lang="en-US" sz="3600" dirty="0">
                <a:solidFill>
                  <a:srgbClr val="002060"/>
                </a:solidFill>
                <a:latin typeface="Arial" panose="020B0604020202020204" pitchFamily="34" charset="0"/>
                <a:cs typeface="Arial" panose="020B0604020202020204" pitchFamily="34" charset="0"/>
              </a:rPr>
              <a:t>SROI PY</a:t>
            </a:r>
          </a:p>
        </p:txBody>
      </p:sp>
      <p:sp>
        <p:nvSpPr>
          <p:cNvPr id="6" name="Date Placeholder 5"/>
          <p:cNvSpPr>
            <a:spLocks noGrp="1"/>
          </p:cNvSpPr>
          <p:nvPr>
            <p:ph type="dt" sz="half" idx="10"/>
          </p:nvPr>
        </p:nvSpPr>
        <p:spPr/>
        <p:txBody>
          <a:bodyPr/>
          <a:lstStyle/>
          <a:p>
            <a:fld id="{8377D509-A74D-4102-8A10-4EAEC66B2533}" type="datetime4">
              <a:rPr lang="en-US" smtClean="0"/>
              <a:t>February 13, 2018</a:t>
            </a:fld>
            <a:endParaRPr lang="en-US" dirty="0"/>
          </a:p>
        </p:txBody>
      </p:sp>
    </p:spTree>
    <p:extLst>
      <p:ext uri="{BB962C8B-B14F-4D97-AF65-F5344CB8AC3E}">
        <p14:creationId xmlns:p14="http://schemas.microsoft.com/office/powerpoint/2010/main" val="215726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PY</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5955476"/>
          </a:xfrm>
          <a:prstGeom prst="rect">
            <a:avLst/>
          </a:prstGeom>
        </p:spPr>
        <p:txBody>
          <a:bodyPr wrap="square">
            <a:spAutoFit/>
          </a:bodyPr>
          <a:lstStyle/>
          <a:p>
            <a:pPr marL="342900" indent="-34290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The SROI PY should be used for a one time payment with no continuing compensation payments (CCP) made in accordance to the terms of an award  payable within 10 days from the date the decision is duly filed, reporting payment of a Section 32, reporting payment of a SLU and payment of penalties.</a:t>
            </a:r>
          </a:p>
          <a:p>
            <a:pPr marL="342900" indent="-34290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SROI PY is being sent in as the initial SROI showing initial payment within 18/10 instead of the SROI IP.</a:t>
            </a:r>
          </a:p>
          <a:p>
            <a:pPr marL="342900" indent="-34290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The SROI PY will be measured for timeliness of initial payment and timeliness of filing if the SROI PY is showing a payment of indemnity and the Benefit Type Code (DN0085) is anything other than 030 Permanent Partial Schedule (SLU), 090 Permanent Partial Disfigurement (facial) or 5xx Lump Sum/Settlement.</a:t>
            </a:r>
          </a:p>
          <a:p>
            <a:endParaRPr lang="en-US" sz="1900" dirty="0">
              <a:solidFill>
                <a:srgbClr val="002060"/>
              </a:solidFill>
              <a:latin typeface="Arial" panose="020B0604020202020204" pitchFamily="34" charset="0"/>
              <a:cs typeface="Arial" panose="020B0604020202020204" pitchFamily="34" charset="0"/>
            </a:endParaRPr>
          </a:p>
          <a:p>
            <a:r>
              <a:rPr lang="en-US" sz="2000" dirty="0"/>
              <a:t> </a:t>
            </a: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3393377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14550"/>
            <a:ext cx="7886700" cy="1676400"/>
          </a:xfrm>
        </p:spPr>
        <p:txBody>
          <a:bodyPr/>
          <a:lstStyle/>
          <a:p>
            <a:pPr marL="342900" lvl="1" algn="ctr"/>
            <a:r>
              <a:rPr lang="en-US" sz="3600" dirty="0">
                <a:solidFill>
                  <a:srgbClr val="002060"/>
                </a:solidFill>
                <a:latin typeface="Arial" panose="020B0604020202020204" pitchFamily="34" charset="0"/>
                <a:cs typeface="Arial" panose="020B0604020202020204" pitchFamily="34" charset="0"/>
              </a:rPr>
              <a:t>Subsequent Report of Injury  Controversy </a:t>
            </a:r>
            <a:br>
              <a:rPr lang="en-US" sz="3600" dirty="0">
                <a:solidFill>
                  <a:srgbClr val="002060"/>
                </a:solidFill>
                <a:latin typeface="Arial" panose="020B0604020202020204" pitchFamily="34" charset="0"/>
                <a:cs typeface="Arial" panose="020B0604020202020204" pitchFamily="34" charset="0"/>
              </a:rPr>
            </a:br>
            <a:r>
              <a:rPr lang="en-US" sz="3600" dirty="0">
                <a:solidFill>
                  <a:srgbClr val="002060"/>
                </a:solidFill>
                <a:latin typeface="Arial" panose="020B0604020202020204" pitchFamily="34" charset="0"/>
                <a:cs typeface="Arial" panose="020B0604020202020204" pitchFamily="34" charset="0"/>
              </a:rPr>
              <a:t>SROI 04</a:t>
            </a:r>
          </a:p>
        </p:txBody>
      </p:sp>
      <p:sp>
        <p:nvSpPr>
          <p:cNvPr id="6" name="Date Placeholder 5"/>
          <p:cNvSpPr>
            <a:spLocks noGrp="1"/>
          </p:cNvSpPr>
          <p:nvPr>
            <p:ph type="dt" sz="half" idx="10"/>
          </p:nvPr>
        </p:nvSpPr>
        <p:spPr/>
        <p:txBody>
          <a:bodyPr/>
          <a:lstStyle/>
          <a:p>
            <a:fld id="{8377D509-A74D-4102-8A10-4EAEC66B2533}" type="datetime4">
              <a:rPr lang="en-US" smtClean="0"/>
              <a:t>February 13, 2018</a:t>
            </a:fld>
            <a:endParaRPr lang="en-US" dirty="0"/>
          </a:p>
        </p:txBody>
      </p:sp>
    </p:spTree>
    <p:extLst>
      <p:ext uri="{BB962C8B-B14F-4D97-AF65-F5344CB8AC3E}">
        <p14:creationId xmlns:p14="http://schemas.microsoft.com/office/powerpoint/2010/main" val="286269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04</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5447645"/>
          </a:xfrm>
          <a:prstGeom prst="rect">
            <a:avLst/>
          </a:prstGeom>
        </p:spPr>
        <p:txBody>
          <a:bodyPr wrap="square">
            <a:spAutoFit/>
          </a:bodyPr>
          <a:lstStyle/>
          <a:p>
            <a:pPr marL="342900" indent="-34290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The SROI 04 should be used when the right to compensation is controverted. </a:t>
            </a:r>
          </a:p>
          <a:p>
            <a:endParaRPr lang="en-US"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If a carrier files the SROI 04 and then files the SROI IP within the same quarter and prior to a hearing, the SROI IP is measured for timeliness of SROI showing initial payment and timely initial payment, the SROI 04 would not be measured.</a:t>
            </a:r>
          </a:p>
          <a:p>
            <a:endParaRPr lang="en-US"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If a carrier files the SROI 04, and then a SROI IP after the hearing has occurred, the SROI IP will not be measured through </a:t>
            </a:r>
            <a:r>
              <a:rPr lang="en-US" dirty="0" err="1">
                <a:solidFill>
                  <a:srgbClr val="002060"/>
                </a:solidFill>
                <a:latin typeface="Arial" panose="020B0604020202020204" pitchFamily="34" charset="0"/>
                <a:cs typeface="Arial" panose="020B0604020202020204" pitchFamily="34" charset="0"/>
              </a:rPr>
              <a:t>Payor</a:t>
            </a:r>
            <a:r>
              <a:rPr lang="en-US" dirty="0">
                <a:solidFill>
                  <a:srgbClr val="002060"/>
                </a:solidFill>
                <a:latin typeface="Arial" panose="020B0604020202020204" pitchFamily="34" charset="0"/>
                <a:cs typeface="Arial" panose="020B0604020202020204" pitchFamily="34" charset="0"/>
              </a:rPr>
              <a:t> Compliance, the SROI 04 would be measured. If the carrier files a good faith controversy and it is later denied, payment will be measured from the hearing date when payment was directed. If the judge finds a frivolous controversy was filed then a penalty under §25(2)(c) and a possible §114(a)(3) penalty may be assessed. At the discretion of the judge, all penalties may still be imposed. </a:t>
            </a:r>
            <a:r>
              <a:rPr lang="en-US" sz="2000" dirty="0"/>
              <a:t> </a:t>
            </a: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2877715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14550"/>
            <a:ext cx="7886700" cy="1752600"/>
          </a:xfrm>
        </p:spPr>
        <p:txBody>
          <a:bodyPr/>
          <a:lstStyle/>
          <a:p>
            <a:pPr marL="342900" lvl="1" algn="ctr"/>
            <a:r>
              <a:rPr lang="en-US" sz="3600" dirty="0">
                <a:solidFill>
                  <a:srgbClr val="002060"/>
                </a:solidFill>
                <a:latin typeface="Arial" panose="020B0604020202020204" pitchFamily="34" charset="0"/>
                <a:cs typeface="Arial" panose="020B0604020202020204" pitchFamily="34" charset="0"/>
              </a:rPr>
              <a:t>Subsequent Report of Injury </a:t>
            </a:r>
            <a:br>
              <a:rPr lang="en-US" sz="3600" dirty="0">
                <a:solidFill>
                  <a:srgbClr val="002060"/>
                </a:solidFill>
                <a:latin typeface="Arial" panose="020B0604020202020204" pitchFamily="34" charset="0"/>
                <a:cs typeface="Arial" panose="020B0604020202020204" pitchFamily="34" charset="0"/>
              </a:rPr>
            </a:br>
            <a:r>
              <a:rPr lang="en-US" sz="3600" dirty="0">
                <a:solidFill>
                  <a:srgbClr val="002060"/>
                </a:solidFill>
                <a:latin typeface="Arial" panose="020B0604020202020204" pitchFamily="34" charset="0"/>
                <a:cs typeface="Arial" panose="020B0604020202020204" pitchFamily="34" charset="0"/>
              </a:rPr>
              <a:t> Partial Denial </a:t>
            </a:r>
            <a:br>
              <a:rPr lang="en-US" sz="3600" dirty="0">
                <a:solidFill>
                  <a:srgbClr val="002060"/>
                </a:solidFill>
                <a:latin typeface="Arial" panose="020B0604020202020204" pitchFamily="34" charset="0"/>
                <a:cs typeface="Arial" panose="020B0604020202020204" pitchFamily="34" charset="0"/>
              </a:rPr>
            </a:br>
            <a:r>
              <a:rPr lang="en-US" sz="3600" dirty="0">
                <a:solidFill>
                  <a:srgbClr val="002060"/>
                </a:solidFill>
                <a:latin typeface="Arial" panose="020B0604020202020204" pitchFamily="34" charset="0"/>
                <a:cs typeface="Arial" panose="020B0604020202020204" pitchFamily="34" charset="0"/>
              </a:rPr>
              <a:t>SROI PD</a:t>
            </a:r>
          </a:p>
        </p:txBody>
      </p:sp>
      <p:sp>
        <p:nvSpPr>
          <p:cNvPr id="6" name="Date Placeholder 5"/>
          <p:cNvSpPr>
            <a:spLocks noGrp="1"/>
          </p:cNvSpPr>
          <p:nvPr>
            <p:ph type="dt" sz="half" idx="10"/>
          </p:nvPr>
        </p:nvSpPr>
        <p:spPr/>
        <p:txBody>
          <a:bodyPr/>
          <a:lstStyle/>
          <a:p>
            <a:fld id="{8377D509-A74D-4102-8A10-4EAEC66B2533}" type="datetime4">
              <a:rPr lang="en-US" smtClean="0"/>
              <a:t>February 13, 2018</a:t>
            </a:fld>
            <a:endParaRPr lang="en-US" dirty="0"/>
          </a:p>
        </p:txBody>
      </p:sp>
    </p:spTree>
    <p:extLst>
      <p:ext uri="{BB962C8B-B14F-4D97-AF65-F5344CB8AC3E}">
        <p14:creationId xmlns:p14="http://schemas.microsoft.com/office/powerpoint/2010/main" val="2166035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PD</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5940088"/>
          </a:xfrm>
          <a:prstGeom prst="rect">
            <a:avLst/>
          </a:prstGeom>
        </p:spPr>
        <p:txBody>
          <a:bodyPr wrap="square">
            <a:spAutoFit/>
          </a:bodyPr>
          <a:lstStyle/>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A SROI PD should be filed with the Board if the injured worker has compensable lost time and the carrier is not making payment and has not controverted (FROI/SROI 04) the claim.</a:t>
            </a:r>
          </a:p>
          <a:p>
            <a:pPr marL="800100" lvl="1" indent="-342900">
              <a:buFont typeface="Arial" panose="020B0604020202020204" pitchFamily="34" charset="0"/>
              <a:buChar char="•"/>
            </a:pPr>
            <a:r>
              <a:rPr lang="en-US" sz="1700" dirty="0">
                <a:solidFill>
                  <a:srgbClr val="002060"/>
                </a:solidFill>
              </a:rPr>
              <a:t>A SROI PD should only be used in very limited circumstances such as when the carrier has an IME indicating no disability, a medical report indicating no disability, a different site of injury than originally reported, when claimant fails to appear for carrier scheduled appointment per §13-a(3) or scheduled IME within the 7 day waiting period, where there is a medical report in the file that indicates the claimant will be out of work for seven days or less and there is no subsequent medical report of disability beyond the waiting period, in the rare instance where the medical evidence indicates a partial disability and the claimant has refused light duty, or in the rare instance where the claimant is losing time due to injuries on multiple claims and carrier is paying on one claim only, pending apportionment.</a:t>
            </a:r>
            <a:endParaRPr lang="en-US" sz="17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r>
              <a:rPr lang="en-US" sz="2000" dirty="0"/>
              <a:t> </a:t>
            </a: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269546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PD</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5663089"/>
          </a:xfrm>
          <a:prstGeom prst="rect">
            <a:avLst/>
          </a:prstGeom>
        </p:spPr>
        <p:txBody>
          <a:bodyPr wrap="square">
            <a:spAutoFit/>
          </a:bodyPr>
          <a:lstStyle/>
          <a:p>
            <a:pPr marL="285750"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It has been noticed that carriers are using the denial reason narrative on the SROI PD improperly. Some improper reasons being used are:</a:t>
            </a:r>
          </a:p>
          <a:p>
            <a:pPr marL="1200150" lvl="2"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No lost time beyond seven days</a:t>
            </a:r>
          </a:p>
          <a:p>
            <a:pPr marL="1200150" lvl="2"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No medical evidence of disability</a:t>
            </a:r>
          </a:p>
          <a:p>
            <a:pPr marL="1200150" lvl="2"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No prima facie medical</a:t>
            </a:r>
          </a:p>
          <a:p>
            <a:pPr marL="1200150" lvl="2"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Employer paying wages</a:t>
            </a:r>
          </a:p>
          <a:p>
            <a:endParaRPr lang="en-US" sz="19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If a SROI PD is filed prior to a SROI IP or any SROI showing the initial payment of indemnity, the SROI showing the initial payment is not measured as part of the </a:t>
            </a:r>
            <a:r>
              <a:rPr lang="en-US" sz="1900" dirty="0" err="1">
                <a:solidFill>
                  <a:srgbClr val="002060"/>
                </a:solidFill>
                <a:latin typeface="Arial" panose="020B0604020202020204" pitchFamily="34" charset="0"/>
                <a:cs typeface="Arial" panose="020B0604020202020204" pitchFamily="34" charset="0"/>
              </a:rPr>
              <a:t>Payor</a:t>
            </a:r>
            <a:r>
              <a:rPr lang="en-US" sz="1900" dirty="0">
                <a:solidFill>
                  <a:srgbClr val="002060"/>
                </a:solidFill>
                <a:latin typeface="Arial" panose="020B0604020202020204" pitchFamily="34" charset="0"/>
                <a:cs typeface="Arial" panose="020B0604020202020204" pitchFamily="34" charset="0"/>
              </a:rPr>
              <a:t> Compliance process. The SROI PD is reviewed manually, if the SROI PD is found to be used improperly then all penalties that would have been issued trough </a:t>
            </a:r>
            <a:r>
              <a:rPr lang="en-US" sz="1900" dirty="0" err="1">
                <a:solidFill>
                  <a:srgbClr val="002060"/>
                </a:solidFill>
                <a:latin typeface="Arial" panose="020B0604020202020204" pitchFamily="34" charset="0"/>
                <a:cs typeface="Arial" panose="020B0604020202020204" pitchFamily="34" charset="0"/>
              </a:rPr>
              <a:t>Payor</a:t>
            </a:r>
            <a:r>
              <a:rPr lang="en-US" sz="1900" dirty="0">
                <a:solidFill>
                  <a:srgbClr val="002060"/>
                </a:solidFill>
                <a:latin typeface="Arial" panose="020B0604020202020204" pitchFamily="34" charset="0"/>
                <a:cs typeface="Arial" panose="020B0604020202020204" pitchFamily="34" charset="0"/>
              </a:rPr>
              <a:t> Compliance will be assessed by an Administrative Decision.</a:t>
            </a:r>
          </a:p>
          <a:p>
            <a:endParaRPr lang="en-US" sz="1900" dirty="0">
              <a:solidFill>
                <a:srgbClr val="002060"/>
              </a:solidFill>
              <a:latin typeface="Arial" panose="020B0604020202020204" pitchFamily="34" charset="0"/>
              <a:cs typeface="Arial" panose="020B0604020202020204" pitchFamily="34" charset="0"/>
            </a:endParaRPr>
          </a:p>
          <a:p>
            <a:r>
              <a:rPr lang="en-US" sz="2000" dirty="0"/>
              <a:t> </a:t>
            </a: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3712251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14550"/>
            <a:ext cx="7886700" cy="994172"/>
          </a:xfrm>
        </p:spPr>
        <p:txBody>
          <a:bodyPr/>
          <a:lstStyle/>
          <a:p>
            <a:pPr lvl="1" algn="ctr" rtl="0">
              <a:spcBef>
                <a:spcPct val="0"/>
              </a:spcBef>
            </a:pPr>
            <a:r>
              <a:rPr lang="en-US" sz="3600" dirty="0">
                <a:solidFill>
                  <a:srgbClr val="002060"/>
                </a:solidFill>
                <a:latin typeface="Arial" panose="020B0604020202020204" pitchFamily="34" charset="0"/>
                <a:cs typeface="Arial" panose="020B0604020202020204" pitchFamily="34" charset="0"/>
              </a:rPr>
              <a:t>Proper Filings</a:t>
            </a:r>
            <a:br>
              <a:rPr lang="en-US" sz="1900" dirty="0">
                <a:solidFill>
                  <a:srgbClr val="002060"/>
                </a:solidFill>
                <a:latin typeface="Arial" panose="020B0604020202020204" pitchFamily="34" charset="0"/>
                <a:cs typeface="Arial" panose="020B0604020202020204" pitchFamily="34" charset="0"/>
              </a:rPr>
            </a:br>
            <a:endParaRPr lang="en-US" dirty="0"/>
          </a:p>
        </p:txBody>
      </p:sp>
      <p:sp>
        <p:nvSpPr>
          <p:cNvPr id="6" name="Date Placeholder 5"/>
          <p:cNvSpPr>
            <a:spLocks noGrp="1"/>
          </p:cNvSpPr>
          <p:nvPr>
            <p:ph type="dt" sz="half" idx="10"/>
          </p:nvPr>
        </p:nvSpPr>
        <p:spPr/>
        <p:txBody>
          <a:bodyPr/>
          <a:lstStyle/>
          <a:p>
            <a:fld id="{19AFE878-D5D1-470F-9D2F-93D1FE24160C}" type="datetime4">
              <a:rPr lang="en-US" smtClean="0"/>
              <a:t>February 13, 2018</a:t>
            </a:fld>
            <a:endParaRPr lang="en-US" dirty="0"/>
          </a:p>
        </p:txBody>
      </p:sp>
    </p:spTree>
    <p:extLst>
      <p:ext uri="{BB962C8B-B14F-4D97-AF65-F5344CB8AC3E}">
        <p14:creationId xmlns:p14="http://schemas.microsoft.com/office/powerpoint/2010/main" val="3122733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Proper Filings</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4493538"/>
          </a:xfrm>
          <a:prstGeom prst="rect">
            <a:avLst/>
          </a:prstGeom>
        </p:spPr>
        <p:txBody>
          <a:bodyPr wrap="square">
            <a:spAutoFit/>
          </a:bodyPr>
          <a:lstStyle/>
          <a:p>
            <a:endParaRPr lang="en-US" sz="19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Measurements are made against the carrier of record (W-Code) at the end of the quarter.</a:t>
            </a:r>
          </a:p>
          <a:p>
            <a:endParaRPr lang="en-US" sz="19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If a filing is received in a case from the wrong carrier of record (W-Code) these forms are considered improper and are not measured. When the filing is made with the correct carrier of record (W-Code), the form is measured for timeliness.</a:t>
            </a:r>
          </a:p>
          <a:p>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r>
              <a:rPr lang="en-US" sz="2000" dirty="0"/>
              <a:t> </a:t>
            </a: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2776838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14550"/>
            <a:ext cx="7886700" cy="994172"/>
          </a:xfrm>
        </p:spPr>
        <p:txBody>
          <a:bodyPr/>
          <a:lstStyle/>
          <a:p>
            <a:pPr lvl="1" algn="ctr" rtl="0">
              <a:spcBef>
                <a:spcPct val="0"/>
              </a:spcBef>
            </a:pPr>
            <a:r>
              <a:rPr lang="en-US" sz="3600" dirty="0">
                <a:solidFill>
                  <a:srgbClr val="002060"/>
                </a:solidFill>
                <a:latin typeface="Arial" panose="020B0604020202020204" pitchFamily="34" charset="0"/>
                <a:cs typeface="Arial" panose="020B0604020202020204" pitchFamily="34" charset="0"/>
              </a:rPr>
              <a:t>Invoice</a:t>
            </a:r>
            <a:br>
              <a:rPr lang="en-US" sz="1900" dirty="0">
                <a:solidFill>
                  <a:srgbClr val="002060"/>
                </a:solidFill>
                <a:latin typeface="Arial" panose="020B0604020202020204" pitchFamily="34" charset="0"/>
                <a:cs typeface="Arial" panose="020B0604020202020204" pitchFamily="34" charset="0"/>
              </a:rPr>
            </a:br>
            <a:endParaRPr lang="en-US" dirty="0"/>
          </a:p>
        </p:txBody>
      </p:sp>
      <p:sp>
        <p:nvSpPr>
          <p:cNvPr id="6" name="Date Placeholder 5"/>
          <p:cNvSpPr>
            <a:spLocks noGrp="1"/>
          </p:cNvSpPr>
          <p:nvPr>
            <p:ph type="dt" sz="half" idx="10"/>
          </p:nvPr>
        </p:nvSpPr>
        <p:spPr/>
        <p:txBody>
          <a:bodyPr/>
          <a:lstStyle/>
          <a:p>
            <a:fld id="{19AFE878-D5D1-470F-9D2F-93D1FE24160C}" type="datetime4">
              <a:rPr lang="en-US" smtClean="0"/>
              <a:t>February 13, 2018</a:t>
            </a:fld>
            <a:endParaRPr lang="en-US" dirty="0"/>
          </a:p>
        </p:txBody>
      </p:sp>
    </p:spTree>
    <p:extLst>
      <p:ext uri="{BB962C8B-B14F-4D97-AF65-F5344CB8AC3E}">
        <p14:creationId xmlns:p14="http://schemas.microsoft.com/office/powerpoint/2010/main" val="178273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400" b="1" dirty="0">
                <a:solidFill>
                  <a:srgbClr val="002776"/>
                </a:solidFill>
                <a:latin typeface="Arial" panose="020B0604020202020204" pitchFamily="34" charset="0"/>
                <a:cs typeface="Arial" panose="020B0604020202020204" pitchFamily="34" charset="0"/>
              </a:rPr>
              <a:t>Agenda</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228600" y="895350"/>
            <a:ext cx="8362950" cy="3924151"/>
          </a:xfrm>
          <a:prstGeom prst="rect">
            <a:avLst/>
          </a:prstGeom>
        </p:spPr>
        <p:txBody>
          <a:bodyPr wrap="square">
            <a:spAutoFit/>
          </a:bodyPr>
          <a:lstStyle/>
          <a:p>
            <a:pPr marL="557213" lvl="1"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Introductions/Welcome</a:t>
            </a:r>
            <a:endParaRPr lang="en-US" sz="800" dirty="0">
              <a:solidFill>
                <a:srgbClr val="002060"/>
              </a:solidFill>
              <a:latin typeface="Arial" panose="020B0604020202020204" pitchFamily="34" charset="0"/>
              <a:cs typeface="Arial" panose="020B0604020202020204" pitchFamily="34" charset="0"/>
            </a:endParaRPr>
          </a:p>
          <a:p>
            <a:pPr marL="342900" lvl="1"/>
            <a:endParaRPr lang="en-US" sz="800" dirty="0">
              <a:solidFill>
                <a:srgbClr val="002060"/>
              </a:solidFill>
              <a:latin typeface="Arial" panose="020B0604020202020204" pitchFamily="34" charset="0"/>
              <a:cs typeface="Arial" panose="020B0604020202020204" pitchFamily="34" charset="0"/>
            </a:endParaRPr>
          </a:p>
          <a:p>
            <a:pPr marL="557213" lvl="1"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Bulletin Notice</a:t>
            </a:r>
          </a:p>
          <a:p>
            <a:pPr marL="557213" lvl="1" indent="-214313">
              <a:buFont typeface="Arial" panose="020B0604020202020204" pitchFamily="34" charset="0"/>
              <a:buChar char="•"/>
            </a:pPr>
            <a:endParaRPr lang="en-US" sz="800" dirty="0">
              <a:solidFill>
                <a:srgbClr val="002060"/>
              </a:solidFill>
              <a:latin typeface="Arial" panose="020B0604020202020204" pitchFamily="34" charset="0"/>
              <a:cs typeface="Arial" panose="020B0604020202020204" pitchFamily="34" charset="0"/>
            </a:endParaRPr>
          </a:p>
          <a:p>
            <a:pPr marL="557213" lvl="1"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Review of Issues and Concerns regarding SROI filings</a:t>
            </a:r>
          </a:p>
          <a:p>
            <a:pPr marL="1014413" lvl="2"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Subsequent Report of Injury – Employer Paid (SROI EP)</a:t>
            </a:r>
          </a:p>
          <a:p>
            <a:pPr marL="1014413" lvl="2"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Subsequent Report of Injury – Initial Payment (SROI IP)</a:t>
            </a:r>
          </a:p>
          <a:p>
            <a:pPr marL="1014413" lvl="2"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Subsequent Report of Injury – Payment Report (SROI PY)</a:t>
            </a:r>
          </a:p>
          <a:p>
            <a:pPr marL="1014413" lvl="2"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Subsequent Report of Injury - Controversy (SROI 04)</a:t>
            </a:r>
          </a:p>
          <a:p>
            <a:pPr marL="1014413" lvl="2"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Subsequent Report of Injury – Partial Denial (SROI PD)</a:t>
            </a:r>
          </a:p>
          <a:p>
            <a:pPr marL="1014413" lvl="2" indent="-214313">
              <a:buFont typeface="Arial" panose="020B0604020202020204" pitchFamily="34" charset="0"/>
              <a:buChar char="•"/>
            </a:pPr>
            <a:endParaRPr lang="en-US" sz="800" dirty="0">
              <a:solidFill>
                <a:srgbClr val="002060"/>
              </a:solidFill>
              <a:latin typeface="Arial" panose="020B0604020202020204" pitchFamily="34" charset="0"/>
              <a:cs typeface="Arial" panose="020B0604020202020204" pitchFamily="34" charset="0"/>
            </a:endParaRPr>
          </a:p>
          <a:p>
            <a:pPr marL="557213" lvl="1"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Proper Filing</a:t>
            </a:r>
          </a:p>
          <a:p>
            <a:pPr marL="557213" lvl="1" indent="-214313">
              <a:buFont typeface="Arial" panose="020B0604020202020204" pitchFamily="34" charset="0"/>
              <a:buChar char="•"/>
            </a:pPr>
            <a:endParaRPr lang="en-US" sz="800" dirty="0">
              <a:solidFill>
                <a:srgbClr val="002060"/>
              </a:solidFill>
              <a:latin typeface="Arial" panose="020B0604020202020204" pitchFamily="34" charset="0"/>
              <a:cs typeface="Arial" panose="020B0604020202020204" pitchFamily="34" charset="0"/>
            </a:endParaRPr>
          </a:p>
          <a:p>
            <a:pPr marL="557213" lvl="1"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Invoice</a:t>
            </a:r>
          </a:p>
          <a:p>
            <a:pPr marL="557213" lvl="1" indent="-214313">
              <a:buFont typeface="Arial" panose="020B0604020202020204" pitchFamily="34" charset="0"/>
              <a:buChar char="•"/>
            </a:pPr>
            <a:endParaRPr lang="en-US" sz="800" dirty="0">
              <a:solidFill>
                <a:srgbClr val="002060"/>
              </a:solidFill>
              <a:latin typeface="Arial" panose="020B0604020202020204" pitchFamily="34" charset="0"/>
              <a:cs typeface="Arial" panose="020B0604020202020204" pitchFamily="34" charset="0"/>
            </a:endParaRPr>
          </a:p>
          <a:p>
            <a:pPr marL="557213" lvl="1" indent="-214313">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Wrap Up/Questions</a:t>
            </a:r>
          </a:p>
        </p:txBody>
      </p:sp>
      <p:sp>
        <p:nvSpPr>
          <p:cNvPr id="7" name="Date Placeholder 6"/>
          <p:cNvSpPr>
            <a:spLocks noGrp="1"/>
          </p:cNvSpPr>
          <p:nvPr>
            <p:ph type="dt" sz="half" idx="10"/>
          </p:nvPr>
        </p:nvSpPr>
        <p:spPr/>
        <p:txBody>
          <a:bodyPr/>
          <a:lstStyle/>
          <a:p>
            <a:fld id="{21730422-EBA8-4523-B649-5785A0059C8C}" type="datetime4">
              <a:rPr lang="en-US" smtClean="0"/>
              <a:t>February 13, 2018</a:t>
            </a:fld>
            <a:endParaRPr lang="en-US" dirty="0"/>
          </a:p>
        </p:txBody>
      </p:sp>
    </p:spTree>
    <p:extLst>
      <p:ext uri="{BB962C8B-B14F-4D97-AF65-F5344CB8AC3E}">
        <p14:creationId xmlns:p14="http://schemas.microsoft.com/office/powerpoint/2010/main" val="2198144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Invoice</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5139869"/>
          </a:xfrm>
          <a:prstGeom prst="rect">
            <a:avLst/>
          </a:prstGeom>
        </p:spPr>
        <p:txBody>
          <a:bodyPr wrap="square">
            <a:spAutoFit/>
          </a:bodyPr>
          <a:lstStyle/>
          <a:p>
            <a:pPr marL="742950" lvl="2" indent="-285750">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Invoices are only sent on penalties payable to the Board (§25(3)(e)).</a:t>
            </a:r>
          </a:p>
          <a:p>
            <a:pPr marL="457200" lvl="2"/>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If 30 days lapses from receipt of the proposed penalty notice and no request for review is received an invoice will be sent to the carrier advising of the penalty amount and the due date of payment.</a:t>
            </a:r>
          </a:p>
          <a:p>
            <a:pPr marL="342900" indent="-342900">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pPr marL="685800" lvl="1" indent="-34290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Once the Board has reconciled all claims for that quarter in which a review was requested, AD was issued or Hearing held the Carrier will receive an invoice from the Board with the final penalty amount. </a:t>
            </a:r>
          </a:p>
          <a:p>
            <a:pPr marL="342900" lvl="1"/>
            <a:endParaRPr lang="en-US" dirty="0">
              <a:solidFill>
                <a:srgbClr val="002060"/>
              </a:solidFill>
              <a:latin typeface="Arial" panose="020B0604020202020204" pitchFamily="34" charset="0"/>
              <a:cs typeface="Arial" panose="020B0604020202020204" pitchFamily="34" charset="0"/>
            </a:endParaRPr>
          </a:p>
          <a:p>
            <a:pPr marL="685800" lvl="1" indent="-34290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Payment of the penalty is expected 10 days from the invoice notice.</a:t>
            </a:r>
          </a:p>
          <a:p>
            <a:pPr marL="557213" lvl="1" indent="-214313">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446032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Invoice</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5693866"/>
          </a:xfrm>
          <a:prstGeom prst="rect">
            <a:avLst/>
          </a:prstGeom>
        </p:spPr>
        <p:txBody>
          <a:bodyPr wrap="square">
            <a:spAutoFit/>
          </a:bodyPr>
          <a:lstStyle/>
          <a:p>
            <a:pPr marL="742950" lvl="2" indent="-285750">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If withdrawing a penalty results in the carrier meeting the performance standard, the carrier will be notified that they have met the performance standard and that additional penalties are waived. No invoice will be sent.</a:t>
            </a:r>
          </a:p>
          <a:p>
            <a:pPr marL="457200" lvl="2"/>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Every proposed penalty notice and invoice have a penalty ID, that ID advises the Board of the quarter and category of the penalty in which to properly apply payment.</a:t>
            </a:r>
          </a:p>
          <a:p>
            <a:pPr marL="742950" lvl="2" indent="-285750">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The penalty ID should be placed on all checks sent to the Board.</a:t>
            </a:r>
          </a:p>
          <a:p>
            <a:pPr marL="457200" lvl="2"/>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The Board would prefer one check for the entire payment for that quarter for that category.</a:t>
            </a:r>
          </a:p>
          <a:p>
            <a:pPr marL="457200" lvl="2"/>
            <a:endParaRPr lang="en-US" dirty="0">
              <a:solidFill>
                <a:srgbClr val="002060"/>
              </a:solidFill>
              <a:latin typeface="Arial" panose="020B0604020202020204" pitchFamily="34" charset="0"/>
              <a:cs typeface="Arial" panose="020B0604020202020204" pitchFamily="34" charset="0"/>
            </a:endParaRPr>
          </a:p>
          <a:p>
            <a:pPr marL="742950" lvl="2" indent="-285750">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1798502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8528" t="297"/>
          <a:stretch/>
        </p:blipFill>
        <p:spPr>
          <a:xfrm flipH="1">
            <a:off x="4904063" y="1692774"/>
            <a:ext cx="3023682" cy="2376297"/>
          </a:xfrm>
          <a:prstGeom prst="rect">
            <a:avLst/>
          </a:prstGeom>
        </p:spPr>
      </p:pic>
      <p:grpSp>
        <p:nvGrpSpPr>
          <p:cNvPr id="15" name="Group 14"/>
          <p:cNvGrpSpPr/>
          <p:nvPr/>
        </p:nvGrpSpPr>
        <p:grpSpPr>
          <a:xfrm>
            <a:off x="1219200" y="1692774"/>
            <a:ext cx="6444413" cy="2374467"/>
            <a:chOff x="113062" y="1866377"/>
            <a:chExt cx="11479137" cy="4221272"/>
          </a:xfrm>
        </p:grpSpPr>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062" y="1866377"/>
              <a:ext cx="6573272" cy="4221272"/>
            </a:xfrm>
            <a:prstGeom prst="rect">
              <a:avLst/>
            </a:prstGeom>
          </p:spPr>
        </p:pic>
        <p:sp>
          <p:nvSpPr>
            <p:cNvPr id="6" name="TextBox 5"/>
            <p:cNvSpPr txBox="1"/>
            <p:nvPr/>
          </p:nvSpPr>
          <p:spPr>
            <a:xfrm>
              <a:off x="129510" y="3498080"/>
              <a:ext cx="688932" cy="1641475"/>
            </a:xfrm>
            <a:prstGeom prst="rect">
              <a:avLst/>
            </a:prstGeom>
            <a:noFill/>
          </p:spPr>
          <p:txBody>
            <a:bodyPr wrap="square" rtlCol="0">
              <a:spAutoFit/>
            </a:bodyPr>
            <a:lstStyle/>
            <a:p>
              <a:r>
                <a:rPr lang="en-US" sz="5400" dirty="0"/>
                <a:t>Q</a:t>
              </a:r>
            </a:p>
          </p:txBody>
        </p:sp>
        <p:sp>
          <p:nvSpPr>
            <p:cNvPr id="7" name="TextBox 6"/>
            <p:cNvSpPr txBox="1"/>
            <p:nvPr/>
          </p:nvSpPr>
          <p:spPr>
            <a:xfrm>
              <a:off x="1615857" y="3173394"/>
              <a:ext cx="826718" cy="1641475"/>
            </a:xfrm>
            <a:prstGeom prst="rect">
              <a:avLst/>
            </a:prstGeom>
            <a:noFill/>
          </p:spPr>
          <p:txBody>
            <a:bodyPr wrap="square" rtlCol="0">
              <a:spAutoFit/>
            </a:bodyPr>
            <a:lstStyle/>
            <a:p>
              <a:r>
                <a:rPr lang="en-US" sz="5400" dirty="0"/>
                <a:t>U</a:t>
              </a:r>
            </a:p>
          </p:txBody>
        </p:sp>
        <p:sp>
          <p:nvSpPr>
            <p:cNvPr id="8" name="TextBox 7"/>
            <p:cNvSpPr txBox="1"/>
            <p:nvPr/>
          </p:nvSpPr>
          <p:spPr>
            <a:xfrm>
              <a:off x="3141798" y="3598288"/>
              <a:ext cx="1039660" cy="1641475"/>
            </a:xfrm>
            <a:prstGeom prst="rect">
              <a:avLst/>
            </a:prstGeom>
            <a:noFill/>
          </p:spPr>
          <p:txBody>
            <a:bodyPr wrap="square" rtlCol="0">
              <a:spAutoFit/>
            </a:bodyPr>
            <a:lstStyle/>
            <a:p>
              <a:r>
                <a:rPr lang="en-US" sz="5400" dirty="0"/>
                <a:t>E</a:t>
              </a:r>
            </a:p>
          </p:txBody>
        </p:sp>
        <p:sp>
          <p:nvSpPr>
            <p:cNvPr id="9" name="TextBox 8"/>
            <p:cNvSpPr txBox="1"/>
            <p:nvPr/>
          </p:nvSpPr>
          <p:spPr>
            <a:xfrm>
              <a:off x="4577935" y="3254812"/>
              <a:ext cx="688932" cy="1641475"/>
            </a:xfrm>
            <a:prstGeom prst="rect">
              <a:avLst/>
            </a:prstGeom>
            <a:noFill/>
          </p:spPr>
          <p:txBody>
            <a:bodyPr wrap="square" rtlCol="0">
              <a:spAutoFit/>
            </a:bodyPr>
            <a:lstStyle/>
            <a:p>
              <a:r>
                <a:rPr lang="en-US" sz="5400" dirty="0"/>
                <a:t>S</a:t>
              </a:r>
            </a:p>
          </p:txBody>
        </p:sp>
        <p:sp>
          <p:nvSpPr>
            <p:cNvPr id="10" name="TextBox 9"/>
            <p:cNvSpPr txBox="1"/>
            <p:nvPr/>
          </p:nvSpPr>
          <p:spPr>
            <a:xfrm>
              <a:off x="5660809" y="3673443"/>
              <a:ext cx="726508" cy="1641475"/>
            </a:xfrm>
            <a:prstGeom prst="rect">
              <a:avLst/>
            </a:prstGeom>
            <a:noFill/>
          </p:spPr>
          <p:txBody>
            <a:bodyPr wrap="square" rtlCol="0">
              <a:spAutoFit/>
            </a:bodyPr>
            <a:lstStyle/>
            <a:p>
              <a:r>
                <a:rPr lang="en-US" sz="5400" dirty="0"/>
                <a:t>T</a:t>
              </a:r>
            </a:p>
          </p:txBody>
        </p:sp>
        <p:sp>
          <p:nvSpPr>
            <p:cNvPr id="11" name="TextBox 10"/>
            <p:cNvSpPr txBox="1"/>
            <p:nvPr/>
          </p:nvSpPr>
          <p:spPr>
            <a:xfrm>
              <a:off x="7091191" y="3498080"/>
              <a:ext cx="663879" cy="1641475"/>
            </a:xfrm>
            <a:prstGeom prst="rect">
              <a:avLst/>
            </a:prstGeom>
            <a:noFill/>
          </p:spPr>
          <p:txBody>
            <a:bodyPr wrap="square" rtlCol="0">
              <a:spAutoFit/>
            </a:bodyPr>
            <a:lstStyle/>
            <a:p>
              <a:r>
                <a:rPr lang="en-US" sz="5400" dirty="0"/>
                <a:t>I</a:t>
              </a:r>
            </a:p>
          </p:txBody>
        </p:sp>
        <p:sp>
          <p:nvSpPr>
            <p:cNvPr id="12" name="TextBox 11"/>
            <p:cNvSpPr txBox="1"/>
            <p:nvPr/>
          </p:nvSpPr>
          <p:spPr>
            <a:xfrm>
              <a:off x="7944407" y="3254812"/>
              <a:ext cx="676407" cy="1641475"/>
            </a:xfrm>
            <a:prstGeom prst="rect">
              <a:avLst/>
            </a:prstGeom>
            <a:noFill/>
          </p:spPr>
          <p:txBody>
            <a:bodyPr wrap="square" rtlCol="0">
              <a:spAutoFit/>
            </a:bodyPr>
            <a:lstStyle/>
            <a:p>
              <a:r>
                <a:rPr lang="en-US" sz="5400" dirty="0"/>
                <a:t>O</a:t>
              </a:r>
            </a:p>
          </p:txBody>
        </p:sp>
        <p:sp>
          <p:nvSpPr>
            <p:cNvPr id="13" name="TextBox 12"/>
            <p:cNvSpPr txBox="1"/>
            <p:nvPr/>
          </p:nvSpPr>
          <p:spPr>
            <a:xfrm>
              <a:off x="9383591" y="3598288"/>
              <a:ext cx="739036" cy="1641475"/>
            </a:xfrm>
            <a:prstGeom prst="rect">
              <a:avLst/>
            </a:prstGeom>
            <a:noFill/>
          </p:spPr>
          <p:txBody>
            <a:bodyPr wrap="square" rtlCol="0">
              <a:spAutoFit/>
            </a:bodyPr>
            <a:lstStyle/>
            <a:p>
              <a:r>
                <a:rPr lang="en-US" sz="5400" dirty="0"/>
                <a:t>N</a:t>
              </a:r>
            </a:p>
          </p:txBody>
        </p:sp>
        <p:sp>
          <p:nvSpPr>
            <p:cNvPr id="14" name="TextBox 13"/>
            <p:cNvSpPr txBox="1"/>
            <p:nvPr/>
          </p:nvSpPr>
          <p:spPr>
            <a:xfrm>
              <a:off x="10953372" y="3164185"/>
              <a:ext cx="638827" cy="1641475"/>
            </a:xfrm>
            <a:prstGeom prst="rect">
              <a:avLst/>
            </a:prstGeom>
            <a:noFill/>
          </p:spPr>
          <p:txBody>
            <a:bodyPr wrap="square" rtlCol="0">
              <a:spAutoFit/>
            </a:bodyPr>
            <a:lstStyle/>
            <a:p>
              <a:r>
                <a:rPr lang="en-US" sz="5400" dirty="0"/>
                <a:t>S</a:t>
              </a:r>
            </a:p>
          </p:txBody>
        </p:sp>
      </p:grpSp>
      <p:sp>
        <p:nvSpPr>
          <p:cNvPr id="2" name="TextBox 1"/>
          <p:cNvSpPr txBox="1"/>
          <p:nvPr/>
        </p:nvSpPr>
        <p:spPr>
          <a:xfrm>
            <a:off x="152400" y="438150"/>
            <a:ext cx="8305800" cy="954107"/>
          </a:xfrm>
          <a:prstGeom prst="rect">
            <a:avLst/>
          </a:prstGeom>
          <a:noFill/>
        </p:spPr>
        <p:txBody>
          <a:bodyPr wrap="square" rtlCol="0">
            <a:spAutoFit/>
          </a:bodyPr>
          <a:lstStyle/>
          <a:p>
            <a:pPr algn="ctr">
              <a:defRPr/>
            </a:pPr>
            <a:r>
              <a:rPr lang="en-US" sz="1400" dirty="0">
                <a:solidFill>
                  <a:srgbClr val="002776"/>
                </a:solidFill>
                <a:latin typeface="Arial" panose="020B0604020202020204" pitchFamily="34" charset="0"/>
                <a:cs typeface="Arial" panose="020B0604020202020204" pitchFamily="34" charset="0"/>
              </a:rPr>
              <a:t>Share your thoughts, questions and feedback with:</a:t>
            </a:r>
          </a:p>
          <a:p>
            <a:pPr algn="ctr">
              <a:defRPr/>
            </a:pPr>
            <a:endParaRPr lang="en-US" sz="1400" dirty="0">
              <a:solidFill>
                <a:srgbClr val="002776"/>
              </a:solidFill>
              <a:latin typeface="Arial" panose="020B0604020202020204" pitchFamily="34" charset="0"/>
              <a:cs typeface="Arial" panose="020B0604020202020204" pitchFamily="34" charset="0"/>
            </a:endParaRPr>
          </a:p>
          <a:p>
            <a:pPr algn="ctr">
              <a:defRPr/>
            </a:pPr>
            <a:r>
              <a:rPr lang="en-US" sz="1400" dirty="0">
                <a:solidFill>
                  <a:srgbClr val="002776"/>
                </a:solidFill>
                <a:latin typeface="Arial" panose="020B0604020202020204" pitchFamily="34" charset="0"/>
                <a:cs typeface="Arial" panose="020B0604020202020204" pitchFamily="34" charset="0"/>
              </a:rPr>
              <a:t>Denise Hughes, Monitoring Program Manager</a:t>
            </a:r>
          </a:p>
          <a:p>
            <a:pPr algn="ctr">
              <a:defRPr/>
            </a:pPr>
            <a:r>
              <a:rPr lang="en-US" sz="1400" b="1" dirty="0">
                <a:solidFill>
                  <a:srgbClr val="002776"/>
                </a:solidFill>
                <a:latin typeface="Arial" panose="020B0604020202020204" pitchFamily="34" charset="0"/>
                <a:cs typeface="Arial" panose="020B0604020202020204" pitchFamily="34" charset="0"/>
              </a:rPr>
              <a:t>Email</a:t>
            </a:r>
            <a:r>
              <a:rPr lang="en-US" sz="1400" dirty="0">
                <a:solidFill>
                  <a:srgbClr val="002776"/>
                </a:solidFill>
                <a:latin typeface="Arial" panose="020B0604020202020204" pitchFamily="34" charset="0"/>
                <a:cs typeface="Arial" panose="020B0604020202020204" pitchFamily="34" charset="0"/>
              </a:rPr>
              <a:t>: Monitoring@wcb.ny.gov </a:t>
            </a:r>
          </a:p>
        </p:txBody>
      </p:sp>
      <p:sp>
        <p:nvSpPr>
          <p:cNvPr id="3" name="Rectangle 2"/>
          <p:cNvSpPr/>
          <p:nvPr/>
        </p:nvSpPr>
        <p:spPr>
          <a:xfrm>
            <a:off x="1828800" y="4372243"/>
            <a:ext cx="5029200" cy="738664"/>
          </a:xfrm>
          <a:prstGeom prst="rect">
            <a:avLst/>
          </a:prstGeom>
        </p:spPr>
        <p:txBody>
          <a:bodyPr wrap="square">
            <a:spAutoFit/>
          </a:bodyPr>
          <a:lstStyle/>
          <a:p>
            <a:pPr algn="ctr">
              <a:defRPr/>
            </a:pPr>
            <a:r>
              <a:rPr lang="en-US" sz="1400" dirty="0">
                <a:solidFill>
                  <a:srgbClr val="002776"/>
                </a:solidFill>
                <a:latin typeface="Arial" panose="020B0604020202020204" pitchFamily="34" charset="0"/>
                <a:cs typeface="Arial" panose="020B0604020202020204" pitchFamily="34" charset="0"/>
              </a:rPr>
              <a:t>Visit our website:</a:t>
            </a:r>
            <a:br>
              <a:rPr lang="en-US" sz="1400" dirty="0">
                <a:solidFill>
                  <a:srgbClr val="002776"/>
                </a:solidFill>
                <a:latin typeface="Arial" panose="020B0604020202020204" pitchFamily="34" charset="0"/>
                <a:cs typeface="Arial" panose="020B0604020202020204" pitchFamily="34" charset="0"/>
              </a:rPr>
            </a:br>
            <a:br>
              <a:rPr lang="en-US" sz="1400" dirty="0">
                <a:solidFill>
                  <a:srgbClr val="002776"/>
                </a:solidFill>
                <a:latin typeface="Arial" panose="020B0604020202020204" pitchFamily="34" charset="0"/>
                <a:cs typeface="Arial" panose="020B0604020202020204" pitchFamily="34" charset="0"/>
              </a:rPr>
            </a:br>
            <a:r>
              <a:rPr lang="en-US" sz="1400" dirty="0">
                <a:solidFill>
                  <a:srgbClr val="002776"/>
                </a:solidFill>
                <a:latin typeface="Arial" panose="020B0604020202020204" pitchFamily="34" charset="0"/>
                <a:cs typeface="Arial" panose="020B0604020202020204" pitchFamily="34" charset="0"/>
              </a:rPr>
              <a:t>http://www.wcb.ny.gov/content/main/Monitoring/Overview.jsp</a:t>
            </a:r>
          </a:p>
        </p:txBody>
      </p:sp>
      <p:sp>
        <p:nvSpPr>
          <p:cNvPr id="16" name="Date Placeholder 6"/>
          <p:cNvSpPr txBox="1">
            <a:spLocks/>
          </p:cNvSpPr>
          <p:nvPr/>
        </p:nvSpPr>
        <p:spPr>
          <a:xfrm>
            <a:off x="152400" y="88106"/>
            <a:ext cx="2438400"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2DCAE29-93E0-4219-8C1F-F9C0DA5D8F8F}" type="datetime4">
              <a:rPr lang="en-US" sz="1400" smtClean="0">
                <a:solidFill>
                  <a:schemeClr val="bg1"/>
                </a:solidFill>
                <a:latin typeface="Arial" panose="020B0604020202020204" pitchFamily="34" charset="0"/>
                <a:cs typeface="Arial" panose="020B0604020202020204" pitchFamily="34" charset="0"/>
              </a:rPr>
              <a:pPr/>
              <a:t>February 13, 2018</a:t>
            </a:fld>
            <a:endParaRPr lang="en-US"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2644326"/>
      </p:ext>
    </p:extLst>
  </p:cSld>
  <p:clrMapOvr>
    <a:masterClrMapping/>
  </p:clrMapOvr>
  <mc:AlternateContent xmlns:mc="http://schemas.openxmlformats.org/markup-compatibility/2006" xmlns:p14="http://schemas.microsoft.com/office/powerpoint/2010/main">
    <mc:Choice Requires="p14">
      <p:transition spd="slow" p14:dur="2000" advTm="18820"/>
    </mc:Choice>
    <mc:Fallback xmlns="">
      <p:transition spd="slow" advTm="1882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228600" y="895350"/>
            <a:ext cx="8362950" cy="3016210"/>
          </a:xfrm>
          <a:prstGeom prst="rect">
            <a:avLst/>
          </a:prstGeom>
        </p:spPr>
        <p:txBody>
          <a:bodyPr wrap="square">
            <a:spAutoFit/>
          </a:bodyPr>
          <a:lstStyle/>
          <a:p>
            <a:pPr marL="342900" lvl="1"/>
            <a:endParaRPr lang="en-US" sz="1900" dirty="0">
              <a:solidFill>
                <a:srgbClr val="002060"/>
              </a:solidFill>
              <a:latin typeface="Arial" panose="020B0604020202020204" pitchFamily="34" charset="0"/>
              <a:cs typeface="Arial" panose="020B0604020202020204" pitchFamily="34" charset="0"/>
            </a:endParaRPr>
          </a:p>
          <a:p>
            <a:pPr marL="342900" lvl="1"/>
            <a:r>
              <a:rPr lang="en-US" sz="1900" dirty="0">
                <a:solidFill>
                  <a:srgbClr val="002060"/>
                </a:solidFill>
                <a:latin typeface="Arial" panose="020B0604020202020204" pitchFamily="34" charset="0"/>
                <a:cs typeface="Arial" panose="020B0604020202020204" pitchFamily="34" charset="0"/>
              </a:rPr>
              <a:t>The Board issued a bulletin on April 22, 2016:</a:t>
            </a:r>
          </a:p>
          <a:p>
            <a:pPr marL="342900" lvl="1"/>
            <a:endParaRPr lang="en-US" sz="1900" dirty="0">
              <a:solidFill>
                <a:srgbClr val="002060"/>
              </a:solidFill>
              <a:latin typeface="Arial" panose="020B0604020202020204" pitchFamily="34" charset="0"/>
              <a:cs typeface="Arial" panose="020B0604020202020204" pitchFamily="34" charset="0"/>
            </a:endParaRPr>
          </a:p>
          <a:p>
            <a:pPr marL="342900" lvl="1"/>
            <a:r>
              <a:rPr lang="en-US" sz="1900" dirty="0">
                <a:solidFill>
                  <a:srgbClr val="002060"/>
                </a:solidFill>
                <a:latin typeface="Arial" panose="020B0604020202020204" pitchFamily="34" charset="0"/>
                <a:cs typeface="Arial" panose="020B0604020202020204" pitchFamily="34" charset="0"/>
              </a:rPr>
              <a:t>To assist payers to further develop proper compliance procedures, the Board has decided to change its schedule related to performance measures and penalty implementation. Penalties for timely first payment and timely SROI showing an initial payment have been temporarily placed on hold. This will allow carriers, self-insured employers, municipalities and Third Party Administrators the opportunity to continue to improve their overall performance.</a:t>
            </a:r>
          </a:p>
        </p:txBody>
      </p:sp>
      <p:sp>
        <p:nvSpPr>
          <p:cNvPr id="7" name="Date Placeholder 6"/>
          <p:cNvSpPr>
            <a:spLocks noGrp="1"/>
          </p:cNvSpPr>
          <p:nvPr>
            <p:ph type="dt" sz="half" idx="10"/>
          </p:nvPr>
        </p:nvSpPr>
        <p:spPr/>
        <p:txBody>
          <a:bodyPr/>
          <a:lstStyle/>
          <a:p>
            <a:fld id="{21730422-EBA8-4523-B649-5785A0059C8C}" type="datetime4">
              <a:rPr lang="en-US" smtClean="0"/>
              <a:t>February 13, 2018</a:t>
            </a:fld>
            <a:endParaRPr lang="en-US" dirty="0"/>
          </a:p>
        </p:txBody>
      </p:sp>
    </p:spTree>
    <p:extLst>
      <p:ext uri="{BB962C8B-B14F-4D97-AF65-F5344CB8AC3E}">
        <p14:creationId xmlns:p14="http://schemas.microsoft.com/office/powerpoint/2010/main" val="3170210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14550"/>
            <a:ext cx="7886700" cy="1676400"/>
          </a:xfrm>
        </p:spPr>
        <p:txBody>
          <a:bodyPr/>
          <a:lstStyle/>
          <a:p>
            <a:pPr marL="342900" lvl="1" algn="ctr"/>
            <a:r>
              <a:rPr lang="en-US" sz="3600" dirty="0">
                <a:solidFill>
                  <a:srgbClr val="002060"/>
                </a:solidFill>
                <a:latin typeface="Arial" panose="020B0604020202020204" pitchFamily="34" charset="0"/>
                <a:cs typeface="Arial" panose="020B0604020202020204" pitchFamily="34" charset="0"/>
              </a:rPr>
              <a:t>Subsequent Report of Injury  Employer Paid </a:t>
            </a:r>
            <a:br>
              <a:rPr lang="en-US" sz="3600" dirty="0">
                <a:solidFill>
                  <a:srgbClr val="002060"/>
                </a:solidFill>
                <a:latin typeface="Arial" panose="020B0604020202020204" pitchFamily="34" charset="0"/>
                <a:cs typeface="Arial" panose="020B0604020202020204" pitchFamily="34" charset="0"/>
              </a:rPr>
            </a:br>
            <a:r>
              <a:rPr lang="en-US" sz="3600" dirty="0">
                <a:solidFill>
                  <a:srgbClr val="002060"/>
                </a:solidFill>
                <a:latin typeface="Arial" panose="020B0604020202020204" pitchFamily="34" charset="0"/>
                <a:cs typeface="Arial" panose="020B0604020202020204" pitchFamily="34" charset="0"/>
              </a:rPr>
              <a:t>SROI EP</a:t>
            </a:r>
          </a:p>
        </p:txBody>
      </p:sp>
      <p:sp>
        <p:nvSpPr>
          <p:cNvPr id="6" name="Date Placeholder 5"/>
          <p:cNvSpPr>
            <a:spLocks noGrp="1"/>
          </p:cNvSpPr>
          <p:nvPr>
            <p:ph type="dt" sz="half" idx="10"/>
          </p:nvPr>
        </p:nvSpPr>
        <p:spPr/>
        <p:txBody>
          <a:bodyPr/>
          <a:lstStyle/>
          <a:p>
            <a:fld id="{8377D509-A74D-4102-8A10-4EAEC66B2533}" type="datetime4">
              <a:rPr lang="en-US" smtClean="0"/>
              <a:t>February 13, 2018</a:t>
            </a:fld>
            <a:endParaRPr lang="en-US" dirty="0"/>
          </a:p>
        </p:txBody>
      </p:sp>
    </p:spTree>
    <p:extLst>
      <p:ext uri="{BB962C8B-B14F-4D97-AF65-F5344CB8AC3E}">
        <p14:creationId xmlns:p14="http://schemas.microsoft.com/office/powerpoint/2010/main" val="2921047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EP</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4185761"/>
          </a:xfrm>
          <a:prstGeom prst="rect">
            <a:avLst/>
          </a:prstGeom>
        </p:spPr>
        <p:txBody>
          <a:bodyPr wrap="square">
            <a:spAutoFit/>
          </a:bodyPr>
          <a:lstStyle/>
          <a:p>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The SROI EP should be filed with the Board when an injured worker is losing compensable time from work and the employer is paying wages.</a:t>
            </a: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It has been noticed that carriers are </a:t>
            </a:r>
            <a:r>
              <a:rPr lang="en-US" sz="1900" b="1" dirty="0">
                <a:solidFill>
                  <a:srgbClr val="002060"/>
                </a:solidFill>
                <a:latin typeface="Arial" panose="020B0604020202020204" pitchFamily="34" charset="0"/>
                <a:cs typeface="Arial" panose="020B0604020202020204" pitchFamily="34" charset="0"/>
              </a:rPr>
              <a:t>not</a:t>
            </a:r>
            <a:r>
              <a:rPr lang="en-US" sz="1900" dirty="0">
                <a:solidFill>
                  <a:srgbClr val="002060"/>
                </a:solidFill>
                <a:latin typeface="Arial" panose="020B0604020202020204" pitchFamily="34" charset="0"/>
                <a:cs typeface="Arial" panose="020B0604020202020204" pitchFamily="34" charset="0"/>
              </a:rPr>
              <a:t> filing the SROI EP when an employer is paying wages. The carrier files the SROI IP once the employer has stopped paying wages and the carrier is picking up the payments. This SROI IP is the first SROI the Board receives and is measured for timely filing and timely first payment and is often late.</a:t>
            </a: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The SROI EP is an automatic timely first payment.</a:t>
            </a: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666519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EP</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3247043"/>
          </a:xfrm>
          <a:prstGeom prst="rect">
            <a:avLst/>
          </a:prstGeom>
        </p:spPr>
        <p:txBody>
          <a:bodyPr wrap="square">
            <a:spAutoFit/>
          </a:bodyPr>
          <a:lstStyle/>
          <a:p>
            <a:pPr marL="285750" indent="-285750">
              <a:buFont typeface="Arial" panose="020B0604020202020204" pitchFamily="34" charset="0"/>
              <a:buChar char="•"/>
            </a:pPr>
            <a:endParaRPr lang="en-US"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The SROI EP will be measured for timeliness of the filing using the 18/10 rule.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Effective 3/28/16 carriers can now file the SROI EP with the Agreement to Compensate Code of “W” without liability. There is no longer the need to file the SROI PD in this situation.</a:t>
            </a: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991289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14550"/>
            <a:ext cx="7886700" cy="1676400"/>
          </a:xfrm>
        </p:spPr>
        <p:txBody>
          <a:bodyPr/>
          <a:lstStyle/>
          <a:p>
            <a:pPr marL="342900" lvl="1" algn="ctr"/>
            <a:r>
              <a:rPr lang="en-US" sz="3600" dirty="0">
                <a:solidFill>
                  <a:srgbClr val="002060"/>
                </a:solidFill>
                <a:latin typeface="Arial" panose="020B0604020202020204" pitchFamily="34" charset="0"/>
                <a:cs typeface="Arial" panose="020B0604020202020204" pitchFamily="34" charset="0"/>
              </a:rPr>
              <a:t>Subsequent Report of Injury </a:t>
            </a:r>
            <a:br>
              <a:rPr lang="en-US" sz="3600" dirty="0">
                <a:solidFill>
                  <a:srgbClr val="002060"/>
                </a:solidFill>
                <a:latin typeface="Arial" panose="020B0604020202020204" pitchFamily="34" charset="0"/>
                <a:cs typeface="Arial" panose="020B0604020202020204" pitchFamily="34" charset="0"/>
              </a:rPr>
            </a:br>
            <a:r>
              <a:rPr lang="en-US" sz="3600" dirty="0">
                <a:solidFill>
                  <a:srgbClr val="002060"/>
                </a:solidFill>
                <a:latin typeface="Arial" panose="020B0604020202020204" pitchFamily="34" charset="0"/>
                <a:cs typeface="Arial" panose="020B0604020202020204" pitchFamily="34" charset="0"/>
              </a:rPr>
              <a:t> Initial Payment </a:t>
            </a:r>
            <a:br>
              <a:rPr lang="en-US" sz="3600" dirty="0">
                <a:solidFill>
                  <a:srgbClr val="002060"/>
                </a:solidFill>
                <a:latin typeface="Arial" panose="020B0604020202020204" pitchFamily="34" charset="0"/>
                <a:cs typeface="Arial" panose="020B0604020202020204" pitchFamily="34" charset="0"/>
              </a:rPr>
            </a:br>
            <a:r>
              <a:rPr lang="en-US" sz="3600" dirty="0">
                <a:solidFill>
                  <a:srgbClr val="002060"/>
                </a:solidFill>
                <a:latin typeface="Arial" panose="020B0604020202020204" pitchFamily="34" charset="0"/>
                <a:cs typeface="Arial" panose="020B0604020202020204" pitchFamily="34" charset="0"/>
              </a:rPr>
              <a:t>SROI IP</a:t>
            </a:r>
          </a:p>
        </p:txBody>
      </p:sp>
      <p:sp>
        <p:nvSpPr>
          <p:cNvPr id="6" name="Date Placeholder 5"/>
          <p:cNvSpPr>
            <a:spLocks noGrp="1"/>
          </p:cNvSpPr>
          <p:nvPr>
            <p:ph type="dt" sz="half" idx="10"/>
          </p:nvPr>
        </p:nvSpPr>
        <p:spPr/>
        <p:txBody>
          <a:bodyPr/>
          <a:lstStyle/>
          <a:p>
            <a:fld id="{8377D509-A74D-4102-8A10-4EAEC66B2533}" type="datetime4">
              <a:rPr lang="en-US" smtClean="0"/>
              <a:t>February 13, 2018</a:t>
            </a:fld>
            <a:endParaRPr lang="en-US" dirty="0"/>
          </a:p>
        </p:txBody>
      </p:sp>
    </p:spTree>
    <p:extLst>
      <p:ext uri="{BB962C8B-B14F-4D97-AF65-F5344CB8AC3E}">
        <p14:creationId xmlns:p14="http://schemas.microsoft.com/office/powerpoint/2010/main" val="937402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IP</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4770537"/>
          </a:xfrm>
          <a:prstGeom prst="rect">
            <a:avLst/>
          </a:prstGeom>
        </p:spPr>
        <p:txBody>
          <a:bodyPr wrap="square">
            <a:spAutoFit/>
          </a:bodyPr>
          <a:lstStyle/>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The SROI IP should be filed with the Board within the 18/10 rule when the initial payment is being made and the employer is not paying wages. </a:t>
            </a: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Claim Type Code: The claim type code on a SROI IP should always be an I - Indemnity or L- became Lost Time</a:t>
            </a:r>
          </a:p>
          <a:p>
            <a:pPr marL="742950" lvl="1" indent="-285750">
              <a:buFont typeface="Arial" panose="020B0604020202020204" pitchFamily="34" charset="0"/>
              <a:buChar char="•"/>
            </a:pPr>
            <a:r>
              <a:rPr lang="en-US" sz="1900" dirty="0">
                <a:solidFill>
                  <a:srgbClr val="002060"/>
                </a:solidFill>
                <a:latin typeface="Arial" panose="020B0604020202020204" pitchFamily="34" charset="0"/>
                <a:cs typeface="Arial" panose="020B0604020202020204" pitchFamily="34" charset="0"/>
              </a:rPr>
              <a:t>If the claim type code is M- Medical Only, the Initial Date of Disability (DN0056) is not required on the SROI IP. When this occurs the Board will be using 18 days from the Date of Accident to determine timeliness. This will cause carriers to have late filings and late timely first payments.</a:t>
            </a:r>
          </a:p>
          <a:p>
            <a:pPr marL="742950" lvl="1"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lvl="1"/>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2077257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1950"/>
            <a:ext cx="7886700" cy="533400"/>
          </a:xfrm>
        </p:spPr>
        <p:txBody>
          <a:bodyPr/>
          <a:lstStyle/>
          <a:p>
            <a:pPr algn="l"/>
            <a:r>
              <a:rPr lang="en-US" sz="2800" b="1" dirty="0">
                <a:solidFill>
                  <a:srgbClr val="002776"/>
                </a:solidFill>
                <a:latin typeface="Arial" panose="020B0604020202020204" pitchFamily="34" charset="0"/>
                <a:cs typeface="Arial" panose="020B0604020202020204" pitchFamily="34" charset="0"/>
              </a:rPr>
              <a:t>SROI IP</a:t>
            </a:r>
            <a:r>
              <a:rPr lang="en-US" sz="3200" b="1" dirty="0">
                <a:solidFill>
                  <a:srgbClr val="002776"/>
                </a:solidFill>
                <a:latin typeface="Arial" panose="020B0604020202020204" pitchFamily="34" charset="0"/>
                <a:cs typeface="Arial" panose="020B0604020202020204" pitchFamily="34" charset="0"/>
              </a:rPr>
              <a:t>:</a:t>
            </a:r>
            <a:br>
              <a:rPr lang="en-US" sz="3200" b="1" dirty="0">
                <a:solidFill>
                  <a:srgbClr val="002776"/>
                </a:solidFill>
                <a:latin typeface="Arial" panose="020B0604020202020204" pitchFamily="34" charset="0"/>
                <a:cs typeface="Arial" panose="020B0604020202020204" pitchFamily="34" charset="0"/>
              </a:rPr>
            </a:br>
            <a:endParaRPr lang="en-US" sz="3200" b="1" dirty="0"/>
          </a:p>
        </p:txBody>
      </p:sp>
      <p:sp>
        <p:nvSpPr>
          <p:cNvPr id="5" name="Rectangle 4"/>
          <p:cNvSpPr/>
          <p:nvPr/>
        </p:nvSpPr>
        <p:spPr>
          <a:xfrm>
            <a:off x="304800" y="895350"/>
            <a:ext cx="8286750" cy="4078039"/>
          </a:xfrm>
          <a:prstGeom prst="rect">
            <a:avLst/>
          </a:prstGeom>
        </p:spPr>
        <p:txBody>
          <a:bodyPr wrap="square">
            <a:spAutoFit/>
          </a:bodyPr>
          <a:lstStyle/>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When a SROI IP is filed and not completed accurately, it leads to late filings.</a:t>
            </a:r>
          </a:p>
          <a:p>
            <a:pPr marL="800100" lvl="1" indent="-34290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Initial Date Disability Began/Current Date Disability Began – If the Initial Date Disability Began (DN0056) and the Initial Return to Work Date (DN0068) is less than or equal to 7 days and the injured worker loses further time from work, the carrier should enter a Current Date of Disability (DN0144), the Board would then measure 18 days from the Current Date of Disability (DN0144). </a:t>
            </a:r>
          </a:p>
          <a:p>
            <a:endParaRPr lang="en-US" sz="1900"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pPr lvl="1"/>
            <a:endParaRPr lang="en-US" sz="19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900" dirty="0">
              <a:solidFill>
                <a:srgbClr val="002060"/>
              </a:solidFill>
              <a:latin typeface="Arial" panose="020B0604020202020204" pitchFamily="34" charset="0"/>
              <a:cs typeface="Arial" panose="020B0604020202020204" pitchFamily="34" charset="0"/>
            </a:endParaRPr>
          </a:p>
          <a:p>
            <a:endParaRPr lang="en-US" sz="1900" dirty="0">
              <a:solidFill>
                <a:srgbClr val="002060"/>
              </a:solidFill>
              <a:latin typeface="Arial" panose="020B0604020202020204" pitchFamily="34" charset="0"/>
              <a:cs typeface="Arial" panose="020B0604020202020204" pitchFamily="34" charset="0"/>
            </a:endParaRPr>
          </a:p>
          <a:p>
            <a:pPr marL="342900" lvl="1"/>
            <a:endParaRPr lang="en-US" sz="1900" dirty="0">
              <a:solidFill>
                <a:srgbClr val="002060"/>
              </a:solidFill>
              <a:latin typeface="Arial" panose="020B060402020202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D5441D-73B6-4EB6-9679-00348FD4187F}" type="datetime4">
              <a:rPr lang="en-US" smtClean="0"/>
              <a:t>February 13, 2018</a:t>
            </a:fld>
            <a:endParaRPr lang="en-US" dirty="0"/>
          </a:p>
        </p:txBody>
      </p:sp>
    </p:spTree>
    <p:extLst>
      <p:ext uri="{BB962C8B-B14F-4D97-AF65-F5344CB8AC3E}">
        <p14:creationId xmlns:p14="http://schemas.microsoft.com/office/powerpoint/2010/main" val="3194390134"/>
      </p:ext>
    </p:extLst>
  </p:cSld>
  <p:clrMapOvr>
    <a:masterClrMapping/>
  </p:clrMapOvr>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PR NYS PowerPoint - Business.potx" id="{D30F77D4-3DDE-473B-8120-84D355E8FA83}" vid="{8E04851C-042D-4D2D-85E8-C012AE127C96}"/>
    </a:ext>
  </a:ext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PR NYS PowerPoint - Business.potx" id="{D30F77D4-3DDE-473B-8120-84D355E8FA83}" vid="{A2D382EA-5893-4271-921D-1F38A52E1284}"/>
    </a:ext>
  </a:ext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PR NYS PowerPoint - Business.potx" id="{D30F77D4-3DDE-473B-8120-84D355E8FA83}" vid="{31F4E0DE-5146-49C2-B891-CDF7A4881BA2}"/>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PR NYS PowerPoint - Business.potx" id="{D30F77D4-3DDE-473B-8120-84D355E8FA83}" vid="{B6D4ADDB-9B57-4BD7-B7FA-AA30A2C17060}"/>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1" ma:contentTypeDescription="Create a new document." ma:contentTypeScope="" ma:versionID="eb85edbaba29c6168d05838dd3bcaa64">
  <xsd:schema xmlns:xsd="http://www.w3.org/2001/XMLSchema" xmlns:xs="http://www.w3.org/2001/XMLSchema" xmlns:p="http://schemas.microsoft.com/office/2006/metadata/properties" xmlns:ns2="d7ba0638-ee3c-42f0-be76-41efb289a28a" targetNamespace="http://schemas.microsoft.com/office/2006/metadata/properties" ma:root="true" ma:fieldsID="0599839fb040190b03bf4f257d2257fd" ns2:_="">
    <xsd:import namespace="d7ba0638-ee3c-42f0-be76-41efb289a28a"/>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a0638-ee3c-42f0-be76-41efb289a28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41F8B16-B740-4AF2-905B-0F55AB1209FA}">
  <ds:schemaRefs>
    <ds:schemaRef ds:uri="http://www.w3.org/XML/1998/namespace"/>
    <ds:schemaRef ds:uri="http://purl.org/dc/dcmitype/"/>
    <ds:schemaRef ds:uri="http://schemas.microsoft.com/office/2006/documentManagement/types"/>
    <ds:schemaRef ds:uri="http://purl.org/dc/terms/"/>
    <ds:schemaRef ds:uri="http://schemas.openxmlformats.org/package/2006/metadata/core-properties"/>
    <ds:schemaRef ds:uri="http://purl.org/dc/elements/1.1/"/>
    <ds:schemaRef ds:uri="http://schemas.microsoft.com/office/infopath/2007/PartnerControls"/>
    <ds:schemaRef ds:uri="d7ba0638-ee3c-42f0-be76-41efb289a28a"/>
    <ds:schemaRef ds:uri="http://schemas.microsoft.com/office/2006/metadata/properties"/>
  </ds:schemaRefs>
</ds:datastoreItem>
</file>

<file path=customXml/itemProps2.xml><?xml version="1.0" encoding="utf-8"?>
<ds:datastoreItem xmlns:ds="http://schemas.openxmlformats.org/officeDocument/2006/customXml" ds:itemID="{2E48A931-E0A1-4191-8A13-A31EAD521E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a0638-ee3c-42f0-be76-41efb289a2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BB00D30-9030-48AE-9559-BAAB1B52B8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BPR NYS PowerPoint - Business</Template>
  <TotalTime>16068</TotalTime>
  <Words>1422</Words>
  <Application>Microsoft Office PowerPoint</Application>
  <PresentationFormat>On-screen Show (16:9)</PresentationFormat>
  <Paragraphs>190</Paragraphs>
  <Slides>22</Slides>
  <Notes>15</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22</vt:i4>
      </vt:variant>
    </vt:vector>
  </HeadingPairs>
  <TitlesOfParts>
    <vt:vector size="28" baseType="lpstr">
      <vt:lpstr>Arial</vt:lpstr>
      <vt:lpstr>Calibri</vt:lpstr>
      <vt:lpstr>Cover Master</vt:lpstr>
      <vt:lpstr>Section Master</vt:lpstr>
      <vt:lpstr>Content Master</vt:lpstr>
      <vt:lpstr>2_Custom Design</vt:lpstr>
      <vt:lpstr>PowerPoint Presentation</vt:lpstr>
      <vt:lpstr>Agenda: </vt:lpstr>
      <vt:lpstr> </vt:lpstr>
      <vt:lpstr>Subsequent Report of Injury  Employer Paid  SROI EP</vt:lpstr>
      <vt:lpstr>SROI EP: </vt:lpstr>
      <vt:lpstr>SROI EP: </vt:lpstr>
      <vt:lpstr>Subsequent Report of Injury   Initial Payment  SROI IP</vt:lpstr>
      <vt:lpstr>SROI IP: </vt:lpstr>
      <vt:lpstr>SROI IP: </vt:lpstr>
      <vt:lpstr>Subsequent Report of Injury  Payment Report SROI PY</vt:lpstr>
      <vt:lpstr>SROI PY: </vt:lpstr>
      <vt:lpstr>Subsequent Report of Injury  Controversy  SROI 04</vt:lpstr>
      <vt:lpstr>SROI 04: </vt:lpstr>
      <vt:lpstr>Subsequent Report of Injury   Partial Denial  SROI PD</vt:lpstr>
      <vt:lpstr>SROI PD: </vt:lpstr>
      <vt:lpstr>SROI PD: </vt:lpstr>
      <vt:lpstr>Proper Filings </vt:lpstr>
      <vt:lpstr>Proper Filings: </vt:lpstr>
      <vt:lpstr>Invoice </vt:lpstr>
      <vt:lpstr>Invoice: </vt:lpstr>
      <vt:lpstr>Invoice: </vt:lpstr>
      <vt:lpstr>PowerPoint Presentation</vt:lpstr>
    </vt:vector>
  </TitlesOfParts>
  <Company>New York State Workers' Compensation Board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Paul</dc:creator>
  <cp:lastModifiedBy>Perrotte, Valerie (WCB)</cp:lastModifiedBy>
  <cp:revision>708</cp:revision>
  <cp:lastPrinted>2015-09-14T17:08:45Z</cp:lastPrinted>
  <dcterms:created xsi:type="dcterms:W3CDTF">2015-02-17T13:56:44Z</dcterms:created>
  <dcterms:modified xsi:type="dcterms:W3CDTF">2018-02-13T18:04:38Z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