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0" r:id="rId5"/>
    <p:sldMasterId id="2147483648" r:id="rId6"/>
    <p:sldMasterId id="2147483674" r:id="rId7"/>
  </p:sldMasterIdLst>
  <p:notesMasterIdLst>
    <p:notesMasterId r:id="rId37"/>
  </p:notesMasterIdLst>
  <p:handoutMasterIdLst>
    <p:handoutMasterId r:id="rId38"/>
  </p:handoutMasterIdLst>
  <p:sldIdLst>
    <p:sldId id="373" r:id="rId8"/>
    <p:sldId id="487" r:id="rId9"/>
    <p:sldId id="491" r:id="rId10"/>
    <p:sldId id="481" r:id="rId11"/>
    <p:sldId id="482" r:id="rId12"/>
    <p:sldId id="490" r:id="rId13"/>
    <p:sldId id="404" r:id="rId14"/>
    <p:sldId id="472" r:id="rId15"/>
    <p:sldId id="429" r:id="rId16"/>
    <p:sldId id="471" r:id="rId17"/>
    <p:sldId id="488" r:id="rId18"/>
    <p:sldId id="426" r:id="rId19"/>
    <p:sldId id="479" r:id="rId20"/>
    <p:sldId id="474" r:id="rId21"/>
    <p:sldId id="486" r:id="rId22"/>
    <p:sldId id="492" r:id="rId23"/>
    <p:sldId id="493" r:id="rId24"/>
    <p:sldId id="494" r:id="rId25"/>
    <p:sldId id="495" r:id="rId26"/>
    <p:sldId id="496" r:id="rId27"/>
    <p:sldId id="497" r:id="rId28"/>
    <p:sldId id="476" r:id="rId29"/>
    <p:sldId id="480" r:id="rId30"/>
    <p:sldId id="483" r:id="rId31"/>
    <p:sldId id="498" r:id="rId32"/>
    <p:sldId id="489" r:id="rId33"/>
    <p:sldId id="484" r:id="rId34"/>
    <p:sldId id="485" r:id="rId35"/>
    <p:sldId id="349" r:id="rId3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99"/>
    <a:srgbClr val="FF33CC"/>
    <a:srgbClr val="CC66FF"/>
    <a:srgbClr val="F4EE00"/>
    <a:srgbClr val="007681"/>
    <a:srgbClr val="002D73"/>
    <a:srgbClr val="FFF911"/>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5987" autoAdjust="0"/>
  </p:normalViewPr>
  <p:slideViewPr>
    <p:cSldViewPr>
      <p:cViewPr varScale="1">
        <p:scale>
          <a:sx n="147" d="100"/>
          <a:sy n="147" d="100"/>
        </p:scale>
        <p:origin x="438" y="10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10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F3851-A4D9-41AC-B5F8-8ADC2700D2A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C3CC6746-8132-4399-8EFE-4AA1EB12A6C9}">
      <dgm:prSet phldrT="[Text]"/>
      <dgm:spPr/>
      <dgm:t>
        <a:bodyPr/>
        <a:lstStyle/>
        <a:p>
          <a:r>
            <a:rPr lang="en-US" dirty="0" smtClean="0">
              <a:latin typeface="Arial" panose="020B0604020202020204" pitchFamily="34" charset="0"/>
              <a:cs typeface="Arial" panose="020B0604020202020204" pitchFamily="34" charset="0"/>
            </a:rPr>
            <a:t>Timeliness:</a:t>
          </a:r>
          <a:endParaRPr lang="en-US" dirty="0">
            <a:latin typeface="Arial" panose="020B0604020202020204" pitchFamily="34" charset="0"/>
            <a:cs typeface="Arial" panose="020B0604020202020204" pitchFamily="34" charset="0"/>
          </a:endParaRPr>
        </a:p>
      </dgm:t>
    </dgm:pt>
    <dgm:pt modelId="{8E8818A7-8B61-4D5F-8A8C-E484FE4C2B32}" type="parTrans" cxnId="{8087A6A2-C8A2-4CA2-9DC2-38EA72CA706F}">
      <dgm:prSet/>
      <dgm:spPr/>
      <dgm:t>
        <a:bodyPr/>
        <a:lstStyle/>
        <a:p>
          <a:endParaRPr lang="en-US"/>
        </a:p>
      </dgm:t>
    </dgm:pt>
    <dgm:pt modelId="{98947FA8-37E9-450B-B5D6-3085FCBC6A83}" type="sibTrans" cxnId="{8087A6A2-C8A2-4CA2-9DC2-38EA72CA706F}">
      <dgm:prSet/>
      <dgm:spPr/>
      <dgm:t>
        <a:bodyPr/>
        <a:lstStyle/>
        <a:p>
          <a:endParaRPr lang="en-US"/>
        </a:p>
      </dgm:t>
    </dgm:pt>
    <dgm:pt modelId="{6A69DC99-712E-472C-9A0F-76D865A6457F}">
      <dgm:prSet phldrT="[Text]"/>
      <dgm:spPr/>
      <dgm:t>
        <a:bodyPr/>
        <a:lstStyle/>
        <a:p>
          <a:r>
            <a:rPr lang="en-US" dirty="0" smtClean="0">
              <a:solidFill>
                <a:schemeClr val="bg1"/>
              </a:solidFill>
              <a:latin typeface="Arial" panose="020B0604020202020204" pitchFamily="34" charset="0"/>
              <a:cs typeface="Arial" panose="020B0604020202020204" pitchFamily="34" charset="0"/>
            </a:rPr>
            <a:t>First report of injury filing (FROI)</a:t>
          </a:r>
          <a:endParaRPr lang="en-US" dirty="0">
            <a:solidFill>
              <a:schemeClr val="bg1"/>
            </a:solidFill>
            <a:latin typeface="Arial" panose="020B0604020202020204" pitchFamily="34" charset="0"/>
            <a:cs typeface="Arial" panose="020B0604020202020204" pitchFamily="34" charset="0"/>
          </a:endParaRPr>
        </a:p>
      </dgm:t>
    </dgm:pt>
    <dgm:pt modelId="{35C5D379-E278-444A-86B3-69A3511FD8BE}" type="parTrans" cxnId="{DC201401-7F4D-4853-8C22-99B297A3F7AA}">
      <dgm:prSet/>
      <dgm:spPr/>
      <dgm:t>
        <a:bodyPr/>
        <a:lstStyle/>
        <a:p>
          <a:endParaRPr lang="en-US"/>
        </a:p>
      </dgm:t>
    </dgm:pt>
    <dgm:pt modelId="{43470EF2-B444-4EAF-888E-DB5E04B996C0}" type="sibTrans" cxnId="{DC201401-7F4D-4853-8C22-99B297A3F7AA}">
      <dgm:prSet/>
      <dgm:spPr/>
      <dgm:t>
        <a:bodyPr/>
        <a:lstStyle/>
        <a:p>
          <a:endParaRPr lang="en-US"/>
        </a:p>
      </dgm:t>
    </dgm:pt>
    <dgm:pt modelId="{2C2627A9-5FB0-469E-AB64-0032CCE6A310}">
      <dgm:prSet phldrT="[Text]"/>
      <dgm:spPr/>
      <dgm:t>
        <a:bodyPr/>
        <a:lstStyle/>
        <a:p>
          <a:r>
            <a:rPr lang="en-US" dirty="0" smtClean="0">
              <a:solidFill>
                <a:srgbClr val="F4EE00"/>
              </a:solidFill>
              <a:latin typeface="Arial" panose="020B0604020202020204" pitchFamily="34" charset="0"/>
              <a:cs typeface="Arial" panose="020B0604020202020204" pitchFamily="34" charset="0"/>
            </a:rPr>
            <a:t>Percentage:</a:t>
          </a:r>
          <a:endParaRPr lang="en-US" dirty="0">
            <a:solidFill>
              <a:srgbClr val="F4EE00"/>
            </a:solidFill>
            <a:latin typeface="Arial" panose="020B0604020202020204" pitchFamily="34" charset="0"/>
            <a:cs typeface="Arial" panose="020B0604020202020204" pitchFamily="34" charset="0"/>
          </a:endParaRPr>
        </a:p>
      </dgm:t>
    </dgm:pt>
    <dgm:pt modelId="{1BD3C217-4491-4741-A9BA-255A81FB1FDC}" type="parTrans" cxnId="{2D292679-5C0A-4272-8273-926E684321C5}">
      <dgm:prSet/>
      <dgm:spPr/>
      <dgm:t>
        <a:bodyPr/>
        <a:lstStyle/>
        <a:p>
          <a:endParaRPr lang="en-US"/>
        </a:p>
      </dgm:t>
    </dgm:pt>
    <dgm:pt modelId="{FF722C02-13EB-472A-817E-EA96F3E1DF72}" type="sibTrans" cxnId="{2D292679-5C0A-4272-8273-926E684321C5}">
      <dgm:prSet/>
      <dgm:spPr/>
      <dgm:t>
        <a:bodyPr/>
        <a:lstStyle/>
        <a:p>
          <a:endParaRPr lang="en-US"/>
        </a:p>
      </dgm:t>
    </dgm:pt>
    <dgm:pt modelId="{9188167F-DD23-4211-B5AE-120012B5B9F1}">
      <dgm:prSet phldrT="[Text]"/>
      <dgm:spPr/>
      <dgm:t>
        <a:bodyPr/>
        <a:lstStyle/>
        <a:p>
          <a:r>
            <a:rPr lang="en-US" dirty="0" smtClean="0">
              <a:solidFill>
                <a:srgbClr val="F4EE00"/>
              </a:solidFill>
              <a:latin typeface="Arial" panose="020B0604020202020204" pitchFamily="34" charset="0"/>
              <a:cs typeface="Arial" panose="020B0604020202020204" pitchFamily="34" charset="0"/>
            </a:rPr>
            <a:t>Cases controverted</a:t>
          </a:r>
          <a:endParaRPr lang="en-US" dirty="0">
            <a:solidFill>
              <a:srgbClr val="F4EE00"/>
            </a:solidFill>
            <a:latin typeface="Arial" panose="020B0604020202020204" pitchFamily="34" charset="0"/>
            <a:cs typeface="Arial" panose="020B0604020202020204" pitchFamily="34" charset="0"/>
          </a:endParaRPr>
        </a:p>
      </dgm:t>
    </dgm:pt>
    <dgm:pt modelId="{6DCDFF2F-9DE0-4895-ABEA-95EC69A2C82F}" type="parTrans" cxnId="{58819116-17F7-4D49-843C-B8519B87A14E}">
      <dgm:prSet/>
      <dgm:spPr/>
      <dgm:t>
        <a:bodyPr/>
        <a:lstStyle/>
        <a:p>
          <a:endParaRPr lang="en-US"/>
        </a:p>
      </dgm:t>
    </dgm:pt>
    <dgm:pt modelId="{BFDAFC27-5530-48EB-9367-354EF1022FB7}" type="sibTrans" cxnId="{58819116-17F7-4D49-843C-B8519B87A14E}">
      <dgm:prSet/>
      <dgm:spPr/>
      <dgm:t>
        <a:bodyPr/>
        <a:lstStyle/>
        <a:p>
          <a:endParaRPr lang="en-US"/>
        </a:p>
      </dgm:t>
    </dgm:pt>
    <dgm:pt modelId="{3C852F71-CDBC-4923-9F29-8BFD8D4A896A}">
      <dgm:prSet phldrT="[Text]"/>
      <dgm:spPr/>
      <dgm:t>
        <a:bodyPr/>
        <a:lstStyle/>
        <a:p>
          <a:r>
            <a:rPr lang="en-US" b="0" u="none" dirty="0" smtClean="0">
              <a:solidFill>
                <a:srgbClr val="FFFF00"/>
              </a:solidFill>
              <a:latin typeface="Arial" panose="020B0604020202020204" pitchFamily="34" charset="0"/>
              <a:cs typeface="Arial" panose="020B0604020202020204" pitchFamily="34" charset="0"/>
            </a:rPr>
            <a:t>Initial payment of compensation</a:t>
          </a:r>
          <a:endParaRPr lang="en-US" b="0" u="none" dirty="0">
            <a:solidFill>
              <a:srgbClr val="FFFF00"/>
            </a:solidFill>
            <a:latin typeface="Arial" panose="020B0604020202020204" pitchFamily="34" charset="0"/>
            <a:cs typeface="Arial" panose="020B0604020202020204" pitchFamily="34" charset="0"/>
          </a:endParaRPr>
        </a:p>
      </dgm:t>
    </dgm:pt>
    <dgm:pt modelId="{544C3D80-E3A1-4F56-873F-FE3F607E90F4}" type="parTrans" cxnId="{8A927BB6-75FC-4D29-AFD7-838ED16FF899}">
      <dgm:prSet/>
      <dgm:spPr/>
      <dgm:t>
        <a:bodyPr/>
        <a:lstStyle/>
        <a:p>
          <a:endParaRPr lang="en-US"/>
        </a:p>
      </dgm:t>
    </dgm:pt>
    <dgm:pt modelId="{79906D81-ED97-49AD-9A0B-2A1326906DC1}" type="sibTrans" cxnId="{8A927BB6-75FC-4D29-AFD7-838ED16FF899}">
      <dgm:prSet/>
      <dgm:spPr/>
      <dgm:t>
        <a:bodyPr/>
        <a:lstStyle/>
        <a:p>
          <a:endParaRPr lang="en-US"/>
        </a:p>
      </dgm:t>
    </dgm:pt>
    <dgm:pt modelId="{40131E69-C440-464B-A2A3-623E6D997837}">
      <dgm:prSet phldrT="[Text]"/>
      <dgm:spPr/>
      <dgm:t>
        <a:bodyPr/>
        <a:lstStyle/>
        <a:p>
          <a:r>
            <a:rPr lang="en-US" dirty="0" smtClean="0">
              <a:solidFill>
                <a:srgbClr val="F4EE00"/>
              </a:solidFill>
              <a:latin typeface="Arial" panose="020B0604020202020204" pitchFamily="34" charset="0"/>
              <a:cs typeface="Arial" panose="020B0604020202020204" pitchFamily="34" charset="0"/>
            </a:rPr>
            <a:t>Notice of controversy</a:t>
          </a:r>
          <a:endParaRPr lang="en-US" dirty="0">
            <a:solidFill>
              <a:srgbClr val="F4EE00"/>
            </a:solidFill>
            <a:latin typeface="Arial" panose="020B0604020202020204" pitchFamily="34" charset="0"/>
            <a:cs typeface="Arial" panose="020B0604020202020204" pitchFamily="34" charset="0"/>
          </a:endParaRPr>
        </a:p>
      </dgm:t>
    </dgm:pt>
    <dgm:pt modelId="{EDDD8C74-D468-4E4A-B00D-F2598CCD5767}" type="parTrans" cxnId="{9ED700EA-BD25-45AA-BC7E-7B549D7CCAED}">
      <dgm:prSet/>
      <dgm:spPr/>
      <dgm:t>
        <a:bodyPr/>
        <a:lstStyle/>
        <a:p>
          <a:endParaRPr lang="en-US"/>
        </a:p>
      </dgm:t>
    </dgm:pt>
    <dgm:pt modelId="{F7FFF9D1-4375-4FDF-8A5D-9C1F207D33A0}" type="sibTrans" cxnId="{9ED700EA-BD25-45AA-BC7E-7B549D7CCAED}">
      <dgm:prSet/>
      <dgm:spPr/>
      <dgm:t>
        <a:bodyPr/>
        <a:lstStyle/>
        <a:p>
          <a:endParaRPr lang="en-US"/>
        </a:p>
      </dgm:t>
    </dgm:pt>
    <dgm:pt modelId="{B942C454-4D83-444F-9E73-F68E315BB862}">
      <dgm:prSet phldrT="[Text]"/>
      <dgm:spPr/>
      <dgm:t>
        <a:bodyPr/>
        <a:lstStyle/>
        <a:p>
          <a:r>
            <a:rPr lang="en-US" b="0" u="none" dirty="0" smtClean="0">
              <a:solidFill>
                <a:srgbClr val="FFFF00"/>
              </a:solidFill>
              <a:latin typeface="Arial" panose="020B0604020202020204" pitchFamily="34" charset="0"/>
              <a:cs typeface="Arial" panose="020B0604020202020204" pitchFamily="34" charset="0"/>
            </a:rPr>
            <a:t>Subsequent Report Of Injury showing initial payment (SROI)</a:t>
          </a:r>
          <a:endParaRPr lang="en-US" u="none" dirty="0">
            <a:solidFill>
              <a:schemeClr val="bg1"/>
            </a:solidFill>
            <a:latin typeface="Arial" panose="020B0604020202020204" pitchFamily="34" charset="0"/>
            <a:cs typeface="Arial" panose="020B0604020202020204" pitchFamily="34" charset="0"/>
          </a:endParaRPr>
        </a:p>
      </dgm:t>
    </dgm:pt>
    <dgm:pt modelId="{83D39F59-5EDF-46F8-A45E-E08AA80EAB98}" type="parTrans" cxnId="{F7F491AD-C27E-4A17-B67A-67ABACD62E89}">
      <dgm:prSet/>
      <dgm:spPr/>
      <dgm:t>
        <a:bodyPr/>
        <a:lstStyle/>
        <a:p>
          <a:endParaRPr lang="en-US"/>
        </a:p>
      </dgm:t>
    </dgm:pt>
    <dgm:pt modelId="{5ED716C4-D842-4923-95CD-9D03033AA5AD}" type="sibTrans" cxnId="{F7F491AD-C27E-4A17-B67A-67ABACD62E89}">
      <dgm:prSet/>
      <dgm:spPr/>
      <dgm:t>
        <a:bodyPr/>
        <a:lstStyle/>
        <a:p>
          <a:endParaRPr lang="en-US"/>
        </a:p>
      </dgm:t>
    </dgm:pt>
    <dgm:pt modelId="{F7559E33-ADD7-40F3-BC38-CA3E04336CEF}" type="pres">
      <dgm:prSet presAssocID="{8FAF3851-A4D9-41AC-B5F8-8ADC2700D2A3}" presName="linear" presStyleCnt="0">
        <dgm:presLayoutVars>
          <dgm:dir/>
          <dgm:resizeHandles val="exact"/>
        </dgm:presLayoutVars>
      </dgm:prSet>
      <dgm:spPr/>
      <dgm:t>
        <a:bodyPr/>
        <a:lstStyle/>
        <a:p>
          <a:endParaRPr lang="en-US"/>
        </a:p>
      </dgm:t>
    </dgm:pt>
    <dgm:pt modelId="{D889F203-D8BC-48E4-8F0F-F59B56999F7F}" type="pres">
      <dgm:prSet presAssocID="{C3CC6746-8132-4399-8EFE-4AA1EB12A6C9}" presName="comp" presStyleCnt="0"/>
      <dgm:spPr/>
    </dgm:pt>
    <dgm:pt modelId="{0E76A208-4971-4E59-B2FC-E54EE2D534E7}" type="pres">
      <dgm:prSet presAssocID="{C3CC6746-8132-4399-8EFE-4AA1EB12A6C9}" presName="box" presStyleLbl="node1" presStyleIdx="0" presStyleCnt="2" custLinFactNeighborY="2692"/>
      <dgm:spPr/>
      <dgm:t>
        <a:bodyPr/>
        <a:lstStyle/>
        <a:p>
          <a:endParaRPr lang="en-US"/>
        </a:p>
      </dgm:t>
    </dgm:pt>
    <dgm:pt modelId="{219A853C-6E76-422F-91BE-E53D55BC99E2}" type="pres">
      <dgm:prSet presAssocID="{C3CC6746-8132-4399-8EFE-4AA1EB12A6C9}" presName="img" presStyleLbl="fgImgPlace1" presStyleIdx="0" presStyleCnt="2" custScaleX="94118" custScaleY="98024"/>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38100">
          <a:solidFill>
            <a:schemeClr val="accent1">
              <a:lumMod val="50000"/>
            </a:schemeClr>
          </a:solidFill>
        </a:ln>
      </dgm:spPr>
      <dgm:t>
        <a:bodyPr/>
        <a:lstStyle/>
        <a:p>
          <a:endParaRPr lang="en-US"/>
        </a:p>
      </dgm:t>
    </dgm:pt>
    <dgm:pt modelId="{34908074-3FEB-43D2-908E-6178F9E4EB97}" type="pres">
      <dgm:prSet presAssocID="{C3CC6746-8132-4399-8EFE-4AA1EB12A6C9}" presName="text" presStyleLbl="node1" presStyleIdx="0" presStyleCnt="2">
        <dgm:presLayoutVars>
          <dgm:bulletEnabled val="1"/>
        </dgm:presLayoutVars>
      </dgm:prSet>
      <dgm:spPr/>
      <dgm:t>
        <a:bodyPr/>
        <a:lstStyle/>
        <a:p>
          <a:endParaRPr lang="en-US"/>
        </a:p>
      </dgm:t>
    </dgm:pt>
    <dgm:pt modelId="{A58AC40D-C492-4597-AD35-EE5EE9F00209}" type="pres">
      <dgm:prSet presAssocID="{98947FA8-37E9-450B-B5D6-3085FCBC6A83}" presName="spacer" presStyleCnt="0"/>
      <dgm:spPr/>
    </dgm:pt>
    <dgm:pt modelId="{BE83706D-21F7-46DF-A318-D305C155F198}" type="pres">
      <dgm:prSet presAssocID="{2C2627A9-5FB0-469E-AB64-0032CCE6A310}" presName="comp" presStyleCnt="0"/>
      <dgm:spPr/>
    </dgm:pt>
    <dgm:pt modelId="{B33E03EB-21B5-47FA-BEF1-DF2A78E5196B}" type="pres">
      <dgm:prSet presAssocID="{2C2627A9-5FB0-469E-AB64-0032CCE6A310}" presName="box" presStyleLbl="node1" presStyleIdx="1" presStyleCnt="2" custLinFactNeighborX="-980" custLinFactNeighborY="-2640"/>
      <dgm:spPr/>
      <dgm:t>
        <a:bodyPr/>
        <a:lstStyle/>
        <a:p>
          <a:endParaRPr lang="en-US"/>
        </a:p>
      </dgm:t>
    </dgm:pt>
    <dgm:pt modelId="{262187FD-6706-4933-BA37-5611CD33A7BA}" type="pres">
      <dgm:prSet presAssocID="{2C2627A9-5FB0-469E-AB64-0032CCE6A310}" presName="img" presStyleLbl="fgImgPlace1" presStyleIdx="1" presStyleCnt="2" custScaleX="94118" custScaleY="98024"/>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a:ln w="38100">
          <a:solidFill>
            <a:schemeClr val="accent1">
              <a:lumMod val="50000"/>
            </a:schemeClr>
          </a:solidFill>
        </a:ln>
      </dgm:spPr>
      <dgm:t>
        <a:bodyPr/>
        <a:lstStyle/>
        <a:p>
          <a:endParaRPr lang="en-US"/>
        </a:p>
      </dgm:t>
    </dgm:pt>
    <dgm:pt modelId="{FF16E539-05D7-4790-B5AF-946577F5737F}" type="pres">
      <dgm:prSet presAssocID="{2C2627A9-5FB0-469E-AB64-0032CCE6A310}" presName="text" presStyleLbl="node1" presStyleIdx="1" presStyleCnt="2">
        <dgm:presLayoutVars>
          <dgm:bulletEnabled val="1"/>
        </dgm:presLayoutVars>
      </dgm:prSet>
      <dgm:spPr/>
      <dgm:t>
        <a:bodyPr/>
        <a:lstStyle/>
        <a:p>
          <a:endParaRPr lang="en-US"/>
        </a:p>
      </dgm:t>
    </dgm:pt>
  </dgm:ptLst>
  <dgm:cxnLst>
    <dgm:cxn modelId="{3C2D220F-7FB0-4659-8451-93F0E96CF63A}" type="presOf" srcId="{2C2627A9-5FB0-469E-AB64-0032CCE6A310}" destId="{FF16E539-05D7-4790-B5AF-946577F5737F}" srcOrd="1" destOrd="0" presId="urn:microsoft.com/office/officeart/2005/8/layout/vList4"/>
    <dgm:cxn modelId="{F7F491AD-C27E-4A17-B67A-67ABACD62E89}" srcId="{C3CC6746-8132-4399-8EFE-4AA1EB12A6C9}" destId="{B942C454-4D83-444F-9E73-F68E315BB862}" srcOrd="1" destOrd="0" parTransId="{83D39F59-5EDF-46F8-A45E-E08AA80EAB98}" sibTransId="{5ED716C4-D842-4923-95CD-9D03033AA5AD}"/>
    <dgm:cxn modelId="{E6A8CE34-6409-4240-A7D1-81F8AFF41498}" type="presOf" srcId="{9188167F-DD23-4211-B5AE-120012B5B9F1}" destId="{B33E03EB-21B5-47FA-BEF1-DF2A78E5196B}" srcOrd="0" destOrd="1" presId="urn:microsoft.com/office/officeart/2005/8/layout/vList4"/>
    <dgm:cxn modelId="{EA6C3EAD-C8A6-421E-A9C7-D7C324C47986}" type="presOf" srcId="{6A69DC99-712E-472C-9A0F-76D865A6457F}" destId="{0E76A208-4971-4E59-B2FC-E54EE2D534E7}" srcOrd="0" destOrd="1" presId="urn:microsoft.com/office/officeart/2005/8/layout/vList4"/>
    <dgm:cxn modelId="{38692544-FF60-4C62-B5CE-7EF880F655B6}" type="presOf" srcId="{6A69DC99-712E-472C-9A0F-76D865A6457F}" destId="{34908074-3FEB-43D2-908E-6178F9E4EB97}" srcOrd="1" destOrd="1" presId="urn:microsoft.com/office/officeart/2005/8/layout/vList4"/>
    <dgm:cxn modelId="{2D8F0482-850D-4F5E-A38E-DC5E26907187}" type="presOf" srcId="{3C852F71-CDBC-4923-9F29-8BFD8D4A896A}" destId="{34908074-3FEB-43D2-908E-6178F9E4EB97}" srcOrd="1" destOrd="3" presId="urn:microsoft.com/office/officeart/2005/8/layout/vList4"/>
    <dgm:cxn modelId="{295B7D51-E906-4234-B2E7-B495875DABC9}" type="presOf" srcId="{C3CC6746-8132-4399-8EFE-4AA1EB12A6C9}" destId="{34908074-3FEB-43D2-908E-6178F9E4EB97}" srcOrd="1" destOrd="0" presId="urn:microsoft.com/office/officeart/2005/8/layout/vList4"/>
    <dgm:cxn modelId="{DC201401-7F4D-4853-8C22-99B297A3F7AA}" srcId="{C3CC6746-8132-4399-8EFE-4AA1EB12A6C9}" destId="{6A69DC99-712E-472C-9A0F-76D865A6457F}" srcOrd="0" destOrd="0" parTransId="{35C5D379-E278-444A-86B3-69A3511FD8BE}" sibTransId="{43470EF2-B444-4EAF-888E-DB5E04B996C0}"/>
    <dgm:cxn modelId="{2D292679-5C0A-4272-8273-926E684321C5}" srcId="{8FAF3851-A4D9-41AC-B5F8-8ADC2700D2A3}" destId="{2C2627A9-5FB0-469E-AB64-0032CCE6A310}" srcOrd="1" destOrd="0" parTransId="{1BD3C217-4491-4741-A9BA-255A81FB1FDC}" sibTransId="{FF722C02-13EB-472A-817E-EA96F3E1DF72}"/>
    <dgm:cxn modelId="{58819116-17F7-4D49-843C-B8519B87A14E}" srcId="{2C2627A9-5FB0-469E-AB64-0032CCE6A310}" destId="{9188167F-DD23-4211-B5AE-120012B5B9F1}" srcOrd="0" destOrd="0" parTransId="{6DCDFF2F-9DE0-4895-ABEA-95EC69A2C82F}" sibTransId="{BFDAFC27-5530-48EB-9367-354EF1022FB7}"/>
    <dgm:cxn modelId="{8A927BB6-75FC-4D29-AFD7-838ED16FF899}" srcId="{C3CC6746-8132-4399-8EFE-4AA1EB12A6C9}" destId="{3C852F71-CDBC-4923-9F29-8BFD8D4A896A}" srcOrd="2" destOrd="0" parTransId="{544C3D80-E3A1-4F56-873F-FE3F607E90F4}" sibTransId="{79906D81-ED97-49AD-9A0B-2A1326906DC1}"/>
    <dgm:cxn modelId="{8087A6A2-C8A2-4CA2-9DC2-38EA72CA706F}" srcId="{8FAF3851-A4D9-41AC-B5F8-8ADC2700D2A3}" destId="{C3CC6746-8132-4399-8EFE-4AA1EB12A6C9}" srcOrd="0" destOrd="0" parTransId="{8E8818A7-8B61-4D5F-8A8C-E484FE4C2B32}" sibTransId="{98947FA8-37E9-450B-B5D6-3085FCBC6A83}"/>
    <dgm:cxn modelId="{2B95442E-C240-431B-AA3E-0F0139C82E81}" type="presOf" srcId="{9188167F-DD23-4211-B5AE-120012B5B9F1}" destId="{FF16E539-05D7-4790-B5AF-946577F5737F}" srcOrd="1" destOrd="1" presId="urn:microsoft.com/office/officeart/2005/8/layout/vList4"/>
    <dgm:cxn modelId="{2B6A8344-02BC-4E46-9057-640E9580BA07}" type="presOf" srcId="{2C2627A9-5FB0-469E-AB64-0032CCE6A310}" destId="{B33E03EB-21B5-47FA-BEF1-DF2A78E5196B}" srcOrd="0" destOrd="0" presId="urn:microsoft.com/office/officeart/2005/8/layout/vList4"/>
    <dgm:cxn modelId="{CB549DDA-AB79-48DE-A26C-F5834BFF4895}" type="presOf" srcId="{40131E69-C440-464B-A2A3-623E6D997837}" destId="{0E76A208-4971-4E59-B2FC-E54EE2D534E7}" srcOrd="0" destOrd="4" presId="urn:microsoft.com/office/officeart/2005/8/layout/vList4"/>
    <dgm:cxn modelId="{E8FAC9CF-4C94-43C6-883D-3F7DD6A44386}" type="presOf" srcId="{B942C454-4D83-444F-9E73-F68E315BB862}" destId="{34908074-3FEB-43D2-908E-6178F9E4EB97}" srcOrd="1" destOrd="2" presId="urn:microsoft.com/office/officeart/2005/8/layout/vList4"/>
    <dgm:cxn modelId="{9ED700EA-BD25-45AA-BC7E-7B549D7CCAED}" srcId="{C3CC6746-8132-4399-8EFE-4AA1EB12A6C9}" destId="{40131E69-C440-464B-A2A3-623E6D997837}" srcOrd="3" destOrd="0" parTransId="{EDDD8C74-D468-4E4A-B00D-F2598CCD5767}" sibTransId="{F7FFF9D1-4375-4FDF-8A5D-9C1F207D33A0}"/>
    <dgm:cxn modelId="{6BF315C6-2BE5-443F-ACAE-FC655331CF63}" type="presOf" srcId="{3C852F71-CDBC-4923-9F29-8BFD8D4A896A}" destId="{0E76A208-4971-4E59-B2FC-E54EE2D534E7}" srcOrd="0" destOrd="3" presId="urn:microsoft.com/office/officeart/2005/8/layout/vList4"/>
    <dgm:cxn modelId="{54E2A7DC-7A88-48A6-AB8C-4404CE8BBD03}" type="presOf" srcId="{C3CC6746-8132-4399-8EFE-4AA1EB12A6C9}" destId="{0E76A208-4971-4E59-B2FC-E54EE2D534E7}" srcOrd="0" destOrd="0" presId="urn:microsoft.com/office/officeart/2005/8/layout/vList4"/>
    <dgm:cxn modelId="{74A1D657-F6AD-4E1D-A440-608DBCD9FAD1}" type="presOf" srcId="{40131E69-C440-464B-A2A3-623E6D997837}" destId="{34908074-3FEB-43D2-908E-6178F9E4EB97}" srcOrd="1" destOrd="4" presId="urn:microsoft.com/office/officeart/2005/8/layout/vList4"/>
    <dgm:cxn modelId="{E06BD944-8740-4929-BBA4-D90BD84EFB44}" type="presOf" srcId="{8FAF3851-A4D9-41AC-B5F8-8ADC2700D2A3}" destId="{F7559E33-ADD7-40F3-BC38-CA3E04336CEF}" srcOrd="0" destOrd="0" presId="urn:microsoft.com/office/officeart/2005/8/layout/vList4"/>
    <dgm:cxn modelId="{C35CCEBB-1B4B-4A79-ABC4-9416347A7BCF}" type="presOf" srcId="{B942C454-4D83-444F-9E73-F68E315BB862}" destId="{0E76A208-4971-4E59-B2FC-E54EE2D534E7}" srcOrd="0" destOrd="2" presId="urn:microsoft.com/office/officeart/2005/8/layout/vList4"/>
    <dgm:cxn modelId="{13F23385-D393-45DE-AB91-EF381FD10681}" type="presParOf" srcId="{F7559E33-ADD7-40F3-BC38-CA3E04336CEF}" destId="{D889F203-D8BC-48E4-8F0F-F59B56999F7F}" srcOrd="0" destOrd="0" presId="urn:microsoft.com/office/officeart/2005/8/layout/vList4"/>
    <dgm:cxn modelId="{77DBAA33-EE99-4C13-93AF-7A16BA52A526}" type="presParOf" srcId="{D889F203-D8BC-48E4-8F0F-F59B56999F7F}" destId="{0E76A208-4971-4E59-B2FC-E54EE2D534E7}" srcOrd="0" destOrd="0" presId="urn:microsoft.com/office/officeart/2005/8/layout/vList4"/>
    <dgm:cxn modelId="{33851637-B142-46BB-8E7B-6A5109041EA7}" type="presParOf" srcId="{D889F203-D8BC-48E4-8F0F-F59B56999F7F}" destId="{219A853C-6E76-422F-91BE-E53D55BC99E2}" srcOrd="1" destOrd="0" presId="urn:microsoft.com/office/officeart/2005/8/layout/vList4"/>
    <dgm:cxn modelId="{4A1EFB1F-1663-4C33-B856-5178C1621F72}" type="presParOf" srcId="{D889F203-D8BC-48E4-8F0F-F59B56999F7F}" destId="{34908074-3FEB-43D2-908E-6178F9E4EB97}" srcOrd="2" destOrd="0" presId="urn:microsoft.com/office/officeart/2005/8/layout/vList4"/>
    <dgm:cxn modelId="{9C16262E-9CD9-4EFA-8073-AF3CE3F08DD5}" type="presParOf" srcId="{F7559E33-ADD7-40F3-BC38-CA3E04336CEF}" destId="{A58AC40D-C492-4597-AD35-EE5EE9F00209}" srcOrd="1" destOrd="0" presId="urn:microsoft.com/office/officeart/2005/8/layout/vList4"/>
    <dgm:cxn modelId="{6A25D6C6-A850-4E02-9FFB-F3626C660517}" type="presParOf" srcId="{F7559E33-ADD7-40F3-BC38-CA3E04336CEF}" destId="{BE83706D-21F7-46DF-A318-D305C155F198}" srcOrd="2" destOrd="0" presId="urn:microsoft.com/office/officeart/2005/8/layout/vList4"/>
    <dgm:cxn modelId="{862EB271-292C-4233-A3AE-B81B4FE61FD8}" type="presParOf" srcId="{BE83706D-21F7-46DF-A318-D305C155F198}" destId="{B33E03EB-21B5-47FA-BEF1-DF2A78E5196B}" srcOrd="0" destOrd="0" presId="urn:microsoft.com/office/officeart/2005/8/layout/vList4"/>
    <dgm:cxn modelId="{1AF54A9E-205C-4458-B4D1-3DADBF691692}" type="presParOf" srcId="{BE83706D-21F7-46DF-A318-D305C155F198}" destId="{262187FD-6706-4933-BA37-5611CD33A7BA}" srcOrd="1" destOrd="0" presId="urn:microsoft.com/office/officeart/2005/8/layout/vList4"/>
    <dgm:cxn modelId="{7127797A-2D61-41C4-AE63-F75797AB5F71}" type="presParOf" srcId="{BE83706D-21F7-46DF-A318-D305C155F198}" destId="{FF16E539-05D7-4790-B5AF-946577F5737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B96F3-E892-438F-B569-30C2C4BDF89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FCE66D0-6EC5-45CE-BB2D-89C36E4D0EF2}">
      <dgm:prSet phldrT="[Text]" custT="1"/>
      <dgm:spPr/>
      <dgm:t>
        <a:bodyPr/>
        <a:lstStyle/>
        <a:p>
          <a:r>
            <a:rPr lang="en-US" sz="1600" dirty="0" smtClean="0">
              <a:latin typeface="Arial" panose="020B0604020202020204" pitchFamily="34" charset="0"/>
              <a:cs typeface="Arial" panose="020B0604020202020204" pitchFamily="34" charset="0"/>
            </a:rPr>
            <a:t>October 1st: System Goes Live</a:t>
          </a:r>
          <a:endParaRPr lang="en-US" sz="1600" dirty="0">
            <a:latin typeface="Arial" panose="020B0604020202020204" pitchFamily="34" charset="0"/>
            <a:cs typeface="Arial" panose="020B0604020202020204" pitchFamily="34" charset="0"/>
          </a:endParaRPr>
        </a:p>
      </dgm:t>
    </dgm:pt>
    <dgm:pt modelId="{0047BE05-89CD-49E4-AA62-82AE53F08DE8}" type="parTrans" cxnId="{349B09F4-8A79-4044-9597-A60CCA232255}">
      <dgm:prSet/>
      <dgm:spPr/>
      <dgm:t>
        <a:bodyPr/>
        <a:lstStyle/>
        <a:p>
          <a:endParaRPr lang="en-US"/>
        </a:p>
      </dgm:t>
    </dgm:pt>
    <dgm:pt modelId="{29C9ABE2-9A74-4E4A-9993-AC9433E12944}" type="sibTrans" cxnId="{349B09F4-8A79-4044-9597-A60CCA232255}">
      <dgm:prSet/>
      <dgm:spPr/>
      <dgm:t>
        <a:bodyPr/>
        <a:lstStyle/>
        <a:p>
          <a:endParaRPr lang="en-US"/>
        </a:p>
      </dgm:t>
    </dgm:pt>
    <dgm:pt modelId="{5E3B0FFC-71FA-499E-B5F8-5FC236D7F622}">
      <dgm:prSet phldrT="[Text]" custT="1"/>
      <dgm:spPr/>
      <dgm:t>
        <a:bodyPr/>
        <a:lstStyle/>
        <a:p>
          <a:r>
            <a:rPr lang="en-US" sz="1600" dirty="0" smtClean="0">
              <a:latin typeface="Arial" panose="020B0604020202020204" pitchFamily="34" charset="0"/>
              <a:cs typeface="Arial" panose="020B0604020202020204" pitchFamily="34" charset="0"/>
            </a:rPr>
            <a:t>January 2016: 2015 4th quarter reports generated </a:t>
          </a:r>
          <a:endParaRPr lang="en-US" sz="1600" dirty="0">
            <a:latin typeface="Arial" panose="020B0604020202020204" pitchFamily="34" charset="0"/>
            <a:cs typeface="Arial" panose="020B0604020202020204" pitchFamily="34" charset="0"/>
          </a:endParaRPr>
        </a:p>
      </dgm:t>
    </dgm:pt>
    <dgm:pt modelId="{DBACE2B3-53FA-4C97-A8DA-8C2703CF4DD3}" type="parTrans" cxnId="{659D8504-9B27-455E-A8CA-0D3006B8BD1F}">
      <dgm:prSet/>
      <dgm:spPr/>
      <dgm:t>
        <a:bodyPr/>
        <a:lstStyle/>
        <a:p>
          <a:endParaRPr lang="en-US"/>
        </a:p>
      </dgm:t>
    </dgm:pt>
    <dgm:pt modelId="{32F068A2-8C63-49ED-84B4-D875C01376EA}" type="sibTrans" cxnId="{659D8504-9B27-455E-A8CA-0D3006B8BD1F}">
      <dgm:prSet/>
      <dgm:spPr/>
      <dgm:t>
        <a:bodyPr/>
        <a:lstStyle/>
        <a:p>
          <a:endParaRPr lang="en-US"/>
        </a:p>
      </dgm:t>
    </dgm:pt>
    <dgm:pt modelId="{D7F75E80-49FC-4BA3-B433-EDC4030D99FA}">
      <dgm:prSet phldrT="[Text]" custT="1"/>
      <dgm:spPr/>
      <dgm:t>
        <a:bodyPr/>
        <a:lstStyle/>
        <a:p>
          <a:r>
            <a:rPr lang="en-US" sz="1600" dirty="0" smtClean="0">
              <a:latin typeface="Arial" panose="020B0604020202020204" pitchFamily="34" charset="0"/>
              <a:cs typeface="Arial" panose="020B0604020202020204" pitchFamily="34" charset="0"/>
            </a:rPr>
            <a:t>January 2016: Late FROIs</a:t>
          </a:r>
        </a:p>
        <a:p>
          <a:r>
            <a:rPr lang="en-US" sz="1600" b="1" dirty="0" smtClean="0">
              <a:solidFill>
                <a:srgbClr val="FF0000"/>
              </a:solidFill>
              <a:latin typeface="Arial" panose="020B0604020202020204" pitchFamily="34" charset="0"/>
              <a:cs typeface="Arial" panose="020B0604020202020204" pitchFamily="34" charset="0"/>
            </a:rPr>
            <a:t>July 2016</a:t>
          </a:r>
          <a:r>
            <a:rPr lang="en-US" sz="1600" dirty="0" smtClean="0">
              <a:latin typeface="Arial" panose="020B0604020202020204" pitchFamily="34" charset="0"/>
              <a:cs typeface="Arial" panose="020B0604020202020204" pitchFamily="34" charset="0"/>
            </a:rPr>
            <a:t>: Late SROIs &amp; Late 1st Payment</a:t>
          </a:r>
        </a:p>
        <a:p>
          <a:r>
            <a:rPr lang="en-US" sz="1600" b="1" dirty="0" smtClean="0">
              <a:solidFill>
                <a:srgbClr val="FF0000"/>
              </a:solidFill>
              <a:latin typeface="Arial" panose="020B0604020202020204" pitchFamily="34" charset="0"/>
              <a:cs typeface="Arial" panose="020B0604020202020204" pitchFamily="34" charset="0"/>
            </a:rPr>
            <a:t>October 2016</a:t>
          </a:r>
          <a:r>
            <a:rPr lang="en-US" sz="1600" dirty="0" smtClean="0">
              <a:solidFill>
                <a:srgbClr val="FF0000"/>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Late Notice of Controversy</a:t>
          </a:r>
        </a:p>
        <a:p>
          <a:endParaRPr lang="en-US" sz="1500" dirty="0" smtClean="0"/>
        </a:p>
        <a:p>
          <a:r>
            <a:rPr lang="en-US" sz="1500" dirty="0" smtClean="0"/>
            <a:t> </a:t>
          </a:r>
          <a:endParaRPr lang="en-US" sz="1500" dirty="0"/>
        </a:p>
      </dgm:t>
    </dgm:pt>
    <dgm:pt modelId="{C7F793A8-5F1B-4A38-8B8F-5BD5C0F79E03}" type="parTrans" cxnId="{CB94E3D7-F9CA-4548-970F-1A609CEC4193}">
      <dgm:prSet/>
      <dgm:spPr/>
      <dgm:t>
        <a:bodyPr/>
        <a:lstStyle/>
        <a:p>
          <a:endParaRPr lang="en-US"/>
        </a:p>
      </dgm:t>
    </dgm:pt>
    <dgm:pt modelId="{4C64B459-FD89-4678-8164-40A4D086D2FF}" type="sibTrans" cxnId="{CB94E3D7-F9CA-4548-970F-1A609CEC4193}">
      <dgm:prSet/>
      <dgm:spPr/>
      <dgm:t>
        <a:bodyPr/>
        <a:lstStyle/>
        <a:p>
          <a:endParaRPr lang="en-US"/>
        </a:p>
      </dgm:t>
    </dgm:pt>
    <dgm:pt modelId="{D61D4465-504A-4EB4-9953-90430BBD4D49}" type="pres">
      <dgm:prSet presAssocID="{94BB96F3-E892-438F-B569-30C2C4BDF891}" presName="rootnode" presStyleCnt="0">
        <dgm:presLayoutVars>
          <dgm:chMax/>
          <dgm:chPref/>
          <dgm:dir/>
          <dgm:animLvl val="lvl"/>
        </dgm:presLayoutVars>
      </dgm:prSet>
      <dgm:spPr/>
      <dgm:t>
        <a:bodyPr/>
        <a:lstStyle/>
        <a:p>
          <a:endParaRPr lang="en-US"/>
        </a:p>
      </dgm:t>
    </dgm:pt>
    <dgm:pt modelId="{73B8AD41-54EB-41D8-86A5-36D1AA73AD44}" type="pres">
      <dgm:prSet presAssocID="{EFCE66D0-6EC5-45CE-BB2D-89C36E4D0EF2}" presName="composite" presStyleCnt="0"/>
      <dgm:spPr/>
      <dgm:t>
        <a:bodyPr/>
        <a:lstStyle/>
        <a:p>
          <a:endParaRPr lang="en-US"/>
        </a:p>
      </dgm:t>
    </dgm:pt>
    <dgm:pt modelId="{F4E5E325-59EE-4540-A228-1459C6546BB6}" type="pres">
      <dgm:prSet presAssocID="{EFCE66D0-6EC5-45CE-BB2D-89C36E4D0EF2}" presName="LShape" presStyleLbl="alignNode1" presStyleIdx="0" presStyleCnt="5"/>
      <dgm:spPr/>
      <dgm:t>
        <a:bodyPr/>
        <a:lstStyle/>
        <a:p>
          <a:endParaRPr lang="en-US"/>
        </a:p>
      </dgm:t>
    </dgm:pt>
    <dgm:pt modelId="{86F0D742-359C-4B4E-B3F2-D84630F9EAEE}" type="pres">
      <dgm:prSet presAssocID="{EFCE66D0-6EC5-45CE-BB2D-89C36E4D0EF2}" presName="ParentText" presStyleLbl="revTx" presStyleIdx="0" presStyleCnt="3">
        <dgm:presLayoutVars>
          <dgm:chMax val="0"/>
          <dgm:chPref val="0"/>
          <dgm:bulletEnabled val="1"/>
        </dgm:presLayoutVars>
      </dgm:prSet>
      <dgm:spPr/>
      <dgm:t>
        <a:bodyPr/>
        <a:lstStyle/>
        <a:p>
          <a:endParaRPr lang="en-US"/>
        </a:p>
      </dgm:t>
    </dgm:pt>
    <dgm:pt modelId="{4B6D0381-B4A3-4B65-A070-2C3EC9445EFE}" type="pres">
      <dgm:prSet presAssocID="{EFCE66D0-6EC5-45CE-BB2D-89C36E4D0EF2}" presName="Triangle" presStyleLbl="alignNode1" presStyleIdx="1" presStyleCnt="5"/>
      <dgm:spPr/>
      <dgm:t>
        <a:bodyPr/>
        <a:lstStyle/>
        <a:p>
          <a:endParaRPr lang="en-US"/>
        </a:p>
      </dgm:t>
    </dgm:pt>
    <dgm:pt modelId="{39424C26-DDBC-4F49-8917-6DECAA3D0C66}" type="pres">
      <dgm:prSet presAssocID="{29C9ABE2-9A74-4E4A-9993-AC9433E12944}" presName="sibTrans" presStyleCnt="0"/>
      <dgm:spPr/>
      <dgm:t>
        <a:bodyPr/>
        <a:lstStyle/>
        <a:p>
          <a:endParaRPr lang="en-US"/>
        </a:p>
      </dgm:t>
    </dgm:pt>
    <dgm:pt modelId="{4168B27E-2E8E-424F-BF97-8123DB7FD735}" type="pres">
      <dgm:prSet presAssocID="{29C9ABE2-9A74-4E4A-9993-AC9433E12944}" presName="space" presStyleCnt="0"/>
      <dgm:spPr/>
      <dgm:t>
        <a:bodyPr/>
        <a:lstStyle/>
        <a:p>
          <a:endParaRPr lang="en-US"/>
        </a:p>
      </dgm:t>
    </dgm:pt>
    <dgm:pt modelId="{C57087E2-BBD2-4D1E-B19C-5270933A78F3}" type="pres">
      <dgm:prSet presAssocID="{5E3B0FFC-71FA-499E-B5F8-5FC236D7F622}" presName="composite" presStyleCnt="0"/>
      <dgm:spPr/>
      <dgm:t>
        <a:bodyPr/>
        <a:lstStyle/>
        <a:p>
          <a:endParaRPr lang="en-US"/>
        </a:p>
      </dgm:t>
    </dgm:pt>
    <dgm:pt modelId="{19C7A2CB-05A8-449C-8C2F-EB7CE0FDF45B}" type="pres">
      <dgm:prSet presAssocID="{5E3B0FFC-71FA-499E-B5F8-5FC236D7F622}" presName="LShape" presStyleLbl="alignNode1" presStyleIdx="2" presStyleCnt="5"/>
      <dgm:spPr/>
      <dgm:t>
        <a:bodyPr/>
        <a:lstStyle/>
        <a:p>
          <a:endParaRPr lang="en-US"/>
        </a:p>
      </dgm:t>
    </dgm:pt>
    <dgm:pt modelId="{23754BD4-B53A-4E9A-BF90-F0B53A6F126D}" type="pres">
      <dgm:prSet presAssocID="{5E3B0FFC-71FA-499E-B5F8-5FC236D7F622}" presName="ParentText" presStyleLbl="revTx" presStyleIdx="1" presStyleCnt="3">
        <dgm:presLayoutVars>
          <dgm:chMax val="0"/>
          <dgm:chPref val="0"/>
          <dgm:bulletEnabled val="1"/>
        </dgm:presLayoutVars>
      </dgm:prSet>
      <dgm:spPr/>
      <dgm:t>
        <a:bodyPr/>
        <a:lstStyle/>
        <a:p>
          <a:endParaRPr lang="en-US"/>
        </a:p>
      </dgm:t>
    </dgm:pt>
    <dgm:pt modelId="{8D31BA8A-E116-49CF-BBB3-DCEB629A64BA}" type="pres">
      <dgm:prSet presAssocID="{5E3B0FFC-71FA-499E-B5F8-5FC236D7F622}" presName="Triangle" presStyleLbl="alignNode1" presStyleIdx="3" presStyleCnt="5"/>
      <dgm:spPr/>
      <dgm:t>
        <a:bodyPr/>
        <a:lstStyle/>
        <a:p>
          <a:endParaRPr lang="en-US"/>
        </a:p>
      </dgm:t>
    </dgm:pt>
    <dgm:pt modelId="{9E10F4C1-0059-4B94-ABB1-0F061EC8BF13}" type="pres">
      <dgm:prSet presAssocID="{32F068A2-8C63-49ED-84B4-D875C01376EA}" presName="sibTrans" presStyleCnt="0"/>
      <dgm:spPr/>
      <dgm:t>
        <a:bodyPr/>
        <a:lstStyle/>
        <a:p>
          <a:endParaRPr lang="en-US"/>
        </a:p>
      </dgm:t>
    </dgm:pt>
    <dgm:pt modelId="{A152C148-8A57-4105-A01D-A551B7A6DFAC}" type="pres">
      <dgm:prSet presAssocID="{32F068A2-8C63-49ED-84B4-D875C01376EA}" presName="space" presStyleCnt="0"/>
      <dgm:spPr/>
      <dgm:t>
        <a:bodyPr/>
        <a:lstStyle/>
        <a:p>
          <a:endParaRPr lang="en-US"/>
        </a:p>
      </dgm:t>
    </dgm:pt>
    <dgm:pt modelId="{B697CD10-9638-474C-A9E9-46206342EE61}" type="pres">
      <dgm:prSet presAssocID="{D7F75E80-49FC-4BA3-B433-EDC4030D99FA}" presName="composite" presStyleCnt="0"/>
      <dgm:spPr/>
      <dgm:t>
        <a:bodyPr/>
        <a:lstStyle/>
        <a:p>
          <a:endParaRPr lang="en-US"/>
        </a:p>
      </dgm:t>
    </dgm:pt>
    <dgm:pt modelId="{EFB95583-F695-4D57-8415-817DDC1FCFE2}" type="pres">
      <dgm:prSet presAssocID="{D7F75E80-49FC-4BA3-B433-EDC4030D99FA}" presName="LShape" presStyleLbl="alignNode1" presStyleIdx="4" presStyleCnt="5"/>
      <dgm:spPr/>
      <dgm:t>
        <a:bodyPr/>
        <a:lstStyle/>
        <a:p>
          <a:endParaRPr lang="en-US"/>
        </a:p>
      </dgm:t>
    </dgm:pt>
    <dgm:pt modelId="{176D26D7-FA84-4479-B1F1-587957D864B4}" type="pres">
      <dgm:prSet presAssocID="{D7F75E80-49FC-4BA3-B433-EDC4030D99FA}" presName="ParentText" presStyleLbl="revTx" presStyleIdx="2" presStyleCnt="3">
        <dgm:presLayoutVars>
          <dgm:chMax val="0"/>
          <dgm:chPref val="0"/>
          <dgm:bulletEnabled val="1"/>
        </dgm:presLayoutVars>
      </dgm:prSet>
      <dgm:spPr/>
      <dgm:t>
        <a:bodyPr/>
        <a:lstStyle/>
        <a:p>
          <a:endParaRPr lang="en-US"/>
        </a:p>
      </dgm:t>
    </dgm:pt>
  </dgm:ptLst>
  <dgm:cxnLst>
    <dgm:cxn modelId="{659D8504-9B27-455E-A8CA-0D3006B8BD1F}" srcId="{94BB96F3-E892-438F-B569-30C2C4BDF891}" destId="{5E3B0FFC-71FA-499E-B5F8-5FC236D7F622}" srcOrd="1" destOrd="0" parTransId="{DBACE2B3-53FA-4C97-A8DA-8C2703CF4DD3}" sibTransId="{32F068A2-8C63-49ED-84B4-D875C01376EA}"/>
    <dgm:cxn modelId="{B15640EC-7059-445E-88AE-E2A4FE41B482}" type="presOf" srcId="{5E3B0FFC-71FA-499E-B5F8-5FC236D7F622}" destId="{23754BD4-B53A-4E9A-BF90-F0B53A6F126D}" srcOrd="0" destOrd="0" presId="urn:microsoft.com/office/officeart/2009/3/layout/StepUpProcess"/>
    <dgm:cxn modelId="{349B09F4-8A79-4044-9597-A60CCA232255}" srcId="{94BB96F3-E892-438F-B569-30C2C4BDF891}" destId="{EFCE66D0-6EC5-45CE-BB2D-89C36E4D0EF2}" srcOrd="0" destOrd="0" parTransId="{0047BE05-89CD-49E4-AA62-82AE53F08DE8}" sibTransId="{29C9ABE2-9A74-4E4A-9993-AC9433E12944}"/>
    <dgm:cxn modelId="{235810BE-650B-4B8A-8A93-D71A101CE24C}" type="presOf" srcId="{EFCE66D0-6EC5-45CE-BB2D-89C36E4D0EF2}" destId="{86F0D742-359C-4B4E-B3F2-D84630F9EAEE}" srcOrd="0" destOrd="0" presId="urn:microsoft.com/office/officeart/2009/3/layout/StepUpProcess"/>
    <dgm:cxn modelId="{384E75CF-BD1D-4EA1-BE36-61516BDB78F3}" type="presOf" srcId="{D7F75E80-49FC-4BA3-B433-EDC4030D99FA}" destId="{176D26D7-FA84-4479-B1F1-587957D864B4}" srcOrd="0" destOrd="0" presId="urn:microsoft.com/office/officeart/2009/3/layout/StepUpProcess"/>
    <dgm:cxn modelId="{CB94E3D7-F9CA-4548-970F-1A609CEC4193}" srcId="{94BB96F3-E892-438F-B569-30C2C4BDF891}" destId="{D7F75E80-49FC-4BA3-B433-EDC4030D99FA}" srcOrd="2" destOrd="0" parTransId="{C7F793A8-5F1B-4A38-8B8F-5BD5C0F79E03}" sibTransId="{4C64B459-FD89-4678-8164-40A4D086D2FF}"/>
    <dgm:cxn modelId="{7EBEBECB-97CE-4463-B2BA-59484EF8EF76}" type="presOf" srcId="{94BB96F3-E892-438F-B569-30C2C4BDF891}" destId="{D61D4465-504A-4EB4-9953-90430BBD4D49}" srcOrd="0" destOrd="0" presId="urn:microsoft.com/office/officeart/2009/3/layout/StepUpProcess"/>
    <dgm:cxn modelId="{E3145B94-DF64-42AE-A637-887BB64E40C7}" type="presParOf" srcId="{D61D4465-504A-4EB4-9953-90430BBD4D49}" destId="{73B8AD41-54EB-41D8-86A5-36D1AA73AD44}" srcOrd="0" destOrd="0" presId="urn:microsoft.com/office/officeart/2009/3/layout/StepUpProcess"/>
    <dgm:cxn modelId="{17386E4E-5860-4F07-8229-B3DCD651FABB}" type="presParOf" srcId="{73B8AD41-54EB-41D8-86A5-36D1AA73AD44}" destId="{F4E5E325-59EE-4540-A228-1459C6546BB6}" srcOrd="0" destOrd="0" presId="urn:microsoft.com/office/officeart/2009/3/layout/StepUpProcess"/>
    <dgm:cxn modelId="{D173DF11-8E2A-4823-9D87-176F7CEE75D5}" type="presParOf" srcId="{73B8AD41-54EB-41D8-86A5-36D1AA73AD44}" destId="{86F0D742-359C-4B4E-B3F2-D84630F9EAEE}" srcOrd="1" destOrd="0" presId="urn:microsoft.com/office/officeart/2009/3/layout/StepUpProcess"/>
    <dgm:cxn modelId="{6AB0F4A2-BEAC-4207-9759-3FCF2EA1BA22}" type="presParOf" srcId="{73B8AD41-54EB-41D8-86A5-36D1AA73AD44}" destId="{4B6D0381-B4A3-4B65-A070-2C3EC9445EFE}" srcOrd="2" destOrd="0" presId="urn:microsoft.com/office/officeart/2009/3/layout/StepUpProcess"/>
    <dgm:cxn modelId="{49DD1944-9B77-4AF9-9648-179E4A16C08B}" type="presParOf" srcId="{D61D4465-504A-4EB4-9953-90430BBD4D49}" destId="{39424C26-DDBC-4F49-8917-6DECAA3D0C66}" srcOrd="1" destOrd="0" presId="urn:microsoft.com/office/officeart/2009/3/layout/StepUpProcess"/>
    <dgm:cxn modelId="{259F818E-54B5-4332-B517-0AA049B46182}" type="presParOf" srcId="{39424C26-DDBC-4F49-8917-6DECAA3D0C66}" destId="{4168B27E-2E8E-424F-BF97-8123DB7FD735}" srcOrd="0" destOrd="0" presId="urn:microsoft.com/office/officeart/2009/3/layout/StepUpProcess"/>
    <dgm:cxn modelId="{054E532D-5CC8-4A42-B0D8-0FDF8AD4150F}" type="presParOf" srcId="{D61D4465-504A-4EB4-9953-90430BBD4D49}" destId="{C57087E2-BBD2-4D1E-B19C-5270933A78F3}" srcOrd="2" destOrd="0" presId="urn:microsoft.com/office/officeart/2009/3/layout/StepUpProcess"/>
    <dgm:cxn modelId="{1A417081-4EA1-436C-A2A1-96CF06C12EF2}" type="presParOf" srcId="{C57087E2-BBD2-4D1E-B19C-5270933A78F3}" destId="{19C7A2CB-05A8-449C-8C2F-EB7CE0FDF45B}" srcOrd="0" destOrd="0" presId="urn:microsoft.com/office/officeart/2009/3/layout/StepUpProcess"/>
    <dgm:cxn modelId="{83DEBB41-E34D-4EAD-A3F8-F31DF052E213}" type="presParOf" srcId="{C57087E2-BBD2-4D1E-B19C-5270933A78F3}" destId="{23754BD4-B53A-4E9A-BF90-F0B53A6F126D}" srcOrd="1" destOrd="0" presId="urn:microsoft.com/office/officeart/2009/3/layout/StepUpProcess"/>
    <dgm:cxn modelId="{60CD4EAF-EAD0-4C3D-8D77-72D9E4D2F542}" type="presParOf" srcId="{C57087E2-BBD2-4D1E-B19C-5270933A78F3}" destId="{8D31BA8A-E116-49CF-BBB3-DCEB629A64BA}" srcOrd="2" destOrd="0" presId="urn:microsoft.com/office/officeart/2009/3/layout/StepUpProcess"/>
    <dgm:cxn modelId="{8C91DB29-AA00-4E31-80A9-076B5262FBA2}" type="presParOf" srcId="{D61D4465-504A-4EB4-9953-90430BBD4D49}" destId="{9E10F4C1-0059-4B94-ABB1-0F061EC8BF13}" srcOrd="3" destOrd="0" presId="urn:microsoft.com/office/officeart/2009/3/layout/StepUpProcess"/>
    <dgm:cxn modelId="{E896CE73-7E1D-4DEC-B074-AF5C4A458B6B}" type="presParOf" srcId="{9E10F4C1-0059-4B94-ABB1-0F061EC8BF13}" destId="{A152C148-8A57-4105-A01D-A551B7A6DFAC}" srcOrd="0" destOrd="0" presId="urn:microsoft.com/office/officeart/2009/3/layout/StepUpProcess"/>
    <dgm:cxn modelId="{CE8EC297-46E8-405F-B838-34F4BFE10558}" type="presParOf" srcId="{D61D4465-504A-4EB4-9953-90430BBD4D49}" destId="{B697CD10-9638-474C-A9E9-46206342EE61}" srcOrd="4" destOrd="0" presId="urn:microsoft.com/office/officeart/2009/3/layout/StepUpProcess"/>
    <dgm:cxn modelId="{F5636A09-FA9E-4CD3-BFBE-5694EBEAAFA0}" type="presParOf" srcId="{B697CD10-9638-474C-A9E9-46206342EE61}" destId="{EFB95583-F695-4D57-8415-817DDC1FCFE2}" srcOrd="0" destOrd="0" presId="urn:microsoft.com/office/officeart/2009/3/layout/StepUpProcess"/>
    <dgm:cxn modelId="{3F984F0F-1D48-4729-A66E-90753B61698D}" type="presParOf" srcId="{B697CD10-9638-474C-A9E9-46206342EE61}" destId="{176D26D7-FA84-4479-B1F1-587957D864B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DD81477-F5A7-4896-A5AF-296962977635}" type="datetime4">
              <a:rPr lang="en-US" smtClean="0"/>
              <a:t>December 15, 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FE7B53D-B9A4-4E7A-B81C-8E62F6708E87}" type="slidenum">
              <a:rPr lang="en-US" smtClean="0"/>
              <a:t>‹#›</a:t>
            </a:fld>
            <a:endParaRPr lang="en-US"/>
          </a:p>
        </p:txBody>
      </p:sp>
    </p:spTree>
    <p:extLst>
      <p:ext uri="{BB962C8B-B14F-4D97-AF65-F5344CB8AC3E}">
        <p14:creationId xmlns:p14="http://schemas.microsoft.com/office/powerpoint/2010/main" val="1269068744"/>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BE2EA0-3E2A-4B59-B22F-E9AD551B8F72}" type="datetime4">
              <a:rPr lang="en-US" smtClean="0"/>
              <a:t>December 15, 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Date Placeholder 2"/>
          <p:cNvSpPr>
            <a:spLocks noGrp="1"/>
          </p:cNvSpPr>
          <p:nvPr>
            <p:ph type="dt" idx="10"/>
          </p:nvPr>
        </p:nvSpPr>
        <p:spPr/>
        <p:txBody>
          <a:bodyPr/>
          <a:lstStyle/>
          <a:p>
            <a:fld id="{64C6A986-9C93-474A-A041-710E7B01A72F}" type="datetime4">
              <a:rPr lang="en-US" smtClean="0"/>
              <a:t>December 15, 2015</a:t>
            </a:fld>
            <a:endParaRPr lang="en-US"/>
          </a:p>
        </p:txBody>
      </p:sp>
      <p:sp>
        <p:nvSpPr>
          <p:cNvPr id="4" name="Header Placeholder 3"/>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16968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D3E52838-0C42-4AA4-B435-4CE5D791F525}"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70329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C1686256-2F7E-440B-9B10-FBD72A3A53B2}"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5039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E999F571-8544-4B52-91CE-E2787666DA33}"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672944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D5E12E16-C641-4168-8BF1-71AFAA1C3B69}"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9457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Date Placeholder 3"/>
          <p:cNvSpPr>
            <a:spLocks noGrp="1"/>
          </p:cNvSpPr>
          <p:nvPr>
            <p:ph type="dt" idx="10"/>
          </p:nvPr>
        </p:nvSpPr>
        <p:spPr/>
        <p:txBody>
          <a:bodyPr/>
          <a:lstStyle/>
          <a:p>
            <a:fld id="{ED716311-F9BA-4A85-8F96-D385C486FE93}"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07151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Date Placeholder 3"/>
          <p:cNvSpPr>
            <a:spLocks noGrp="1"/>
          </p:cNvSpPr>
          <p:nvPr>
            <p:ph type="dt" idx="10"/>
          </p:nvPr>
        </p:nvSpPr>
        <p:spPr/>
        <p:txBody>
          <a:bodyPr/>
          <a:lstStyle/>
          <a:p>
            <a:fld id="{D107F06A-8E8D-4C93-A450-FAC32C0C45E4}"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2845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Date Placeholder 3"/>
          <p:cNvSpPr>
            <a:spLocks noGrp="1"/>
          </p:cNvSpPr>
          <p:nvPr>
            <p:ph type="dt" idx="10"/>
          </p:nvPr>
        </p:nvSpPr>
        <p:spPr/>
        <p:txBody>
          <a:bodyPr/>
          <a:lstStyle/>
          <a:p>
            <a:fld id="{9505657E-58A5-43E5-B30C-3279E5C86E07}"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49635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Date Placeholder 3"/>
          <p:cNvSpPr>
            <a:spLocks noGrp="1"/>
          </p:cNvSpPr>
          <p:nvPr>
            <p:ph type="dt" idx="10"/>
          </p:nvPr>
        </p:nvSpPr>
        <p:spPr/>
        <p:txBody>
          <a:bodyPr/>
          <a:lstStyle/>
          <a:p>
            <a:fld id="{6BB0FEE0-4081-439A-A1E2-D55C594763FE}"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64716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Date Placeholder 2"/>
          <p:cNvSpPr>
            <a:spLocks noGrp="1"/>
          </p:cNvSpPr>
          <p:nvPr>
            <p:ph type="dt" idx="10"/>
          </p:nvPr>
        </p:nvSpPr>
        <p:spPr/>
        <p:txBody>
          <a:bodyPr/>
          <a:lstStyle/>
          <a:p>
            <a:fld id="{42F6C613-D0C8-498C-AD58-8B7DFAF99F86}" type="datetime4">
              <a:rPr lang="en-US" smtClean="0"/>
              <a:t>December 15, 2015</a:t>
            </a:fld>
            <a:endParaRPr lang="en-US"/>
          </a:p>
        </p:txBody>
      </p:sp>
      <p:sp>
        <p:nvSpPr>
          <p:cNvPr id="4" name="Header Placeholder 3"/>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9209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84CFEC0F-2837-4D93-BD90-AC3450BB125F}"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43246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C418ED4D-2A49-46C5-8C0D-109996E1F025}"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7945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ADAFCB87-7405-40B0-A0B3-389FBCF45BF6}"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6297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baseline="0" dirty="0" smtClean="0"/>
          </a:p>
          <a:p>
            <a:r>
              <a:rPr lang="en-US" baseline="0" dirty="0" smtClean="0"/>
              <a:t>Today, we will be focusing on:</a:t>
            </a:r>
            <a:endParaRPr lang="en-US" dirty="0"/>
          </a:p>
        </p:txBody>
      </p:sp>
      <p:sp>
        <p:nvSpPr>
          <p:cNvPr id="4" name="Date Placeholder 3"/>
          <p:cNvSpPr>
            <a:spLocks noGrp="1"/>
          </p:cNvSpPr>
          <p:nvPr>
            <p:ph type="dt" idx="10"/>
          </p:nvPr>
        </p:nvSpPr>
        <p:spPr/>
        <p:txBody>
          <a:bodyPr/>
          <a:lstStyle/>
          <a:p>
            <a:fld id="{4473C5EC-9950-431A-B9BB-7CD11A1C6E57}"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79490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F1F9B355-3996-4673-81D5-70E486C17AB9}"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98018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88E92BC1-79F7-4153-9AB1-ED4D6B1DDC80}"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50034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F78DE9A9-CF60-43FA-81A8-941FD3899A41}"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00124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a:p>
        </p:txBody>
      </p:sp>
      <p:sp>
        <p:nvSpPr>
          <p:cNvPr id="4" name="Date Placeholder 3"/>
          <p:cNvSpPr>
            <a:spLocks noGrp="1"/>
          </p:cNvSpPr>
          <p:nvPr>
            <p:ph type="dt" idx="10"/>
          </p:nvPr>
        </p:nvSpPr>
        <p:spPr/>
        <p:txBody>
          <a:bodyPr/>
          <a:lstStyle/>
          <a:p>
            <a:fld id="{25E42F74-93ED-486E-9C4E-18685AC29563}" type="datetime4">
              <a:rPr lang="en-US" smtClean="0"/>
              <a:t>December 15, 2015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8194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F4BACF14-ED5D-4160-B43B-F359597EE082}" type="datetime4">
              <a:rPr lang="en-US" smtClean="0"/>
              <a:t>December 15, 2015</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0BA41BEE-8975-4346-8114-FC1A0DA2E922}" type="datetime4">
              <a:rPr lang="en-US" smtClean="0"/>
              <a:t>December 15, 2015</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5FB74503-18F0-443D-A191-AFBFA0F786A3}" type="datetime4">
              <a:rPr lang="en-US" smtClean="0"/>
              <a:t>December 15, 2015</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8D4E063F-23D1-44C4-80EA-DDCFC6267FB6}" type="datetime4">
              <a:rPr lang="en-US" smtClean="0"/>
              <a:t>December 15, 2015</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463D33C7-2F45-47EF-895C-12B75FD837FE}" type="datetime4">
              <a:rPr lang="en-US" smtClean="0"/>
              <a:t>December 15, 2015</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E393AA2A-5C74-4A31-A46E-E9B3B3D59883}" type="datetime4">
              <a:rPr lang="en-US" smtClean="0"/>
              <a:t>December 15, 2015</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8001045F-733C-48B7-BC65-4E5B483A87FF}" type="datetime4">
              <a:rPr lang="en-US" smtClean="0"/>
              <a:t>December 15, 2015</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79"/>
            <a:ext cx="8229600" cy="628650"/>
          </a:xfrm>
          <a:prstGeom prst="rect">
            <a:avLst/>
          </a:prstGeom>
        </p:spPr>
        <p:txBody>
          <a:bodyPr/>
          <a:lstStyle>
            <a:lvl1pPr>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457200" y="1200150"/>
            <a:ext cx="8229600" cy="3429000"/>
          </a:xfrm>
          <a:prstGeom prst="rect">
            <a:avLst/>
          </a:prstGeom>
        </p:spPr>
        <p:txBody>
          <a:bodyPr/>
          <a:lstStyle>
            <a:lvl1pPr>
              <a:defRPr sz="2400"/>
            </a:lvl1pPr>
            <a:lvl2pPr>
              <a:defRPr sz="2100"/>
            </a:lvl2pPr>
            <a:lvl3pPr>
              <a:defRPr sz="18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7D44622-7700-4D44-A4D2-16A326EA237F}" type="datetime4">
              <a:rPr lang="en-US" smtClean="0"/>
              <a:t>December 15, 2015</a:t>
            </a:fld>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DB1EAF-E75A-4A76-8631-9A826B5A9B5F}" type="slidenum">
              <a:rPr lang="en-US" smtClean="0"/>
              <a:t>‹#›</a:t>
            </a:fld>
            <a:endParaRPr lang="en-US"/>
          </a:p>
        </p:txBody>
      </p:sp>
    </p:spTree>
    <p:extLst>
      <p:ext uri="{BB962C8B-B14F-4D97-AF65-F5344CB8AC3E}">
        <p14:creationId xmlns:p14="http://schemas.microsoft.com/office/powerpoint/2010/main" val="945077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590550"/>
            <a:ext cx="7886700" cy="99417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52400" y="88106"/>
            <a:ext cx="2438400" cy="273844"/>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fld id="{0E3DFBE2-7EDD-4D42-A66E-E3AC085E3737}" type="datetime4">
              <a:rPr lang="en-US" smtClean="0"/>
              <a:pPr/>
              <a:t>December 15, 2015</a:t>
            </a:fld>
            <a:endParaRPr 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59C53044-BE85-4F7F-A353-7BF8FA906500}" type="slidenum">
              <a:rPr lang="en-US" smtClean="0"/>
              <a:t>‹#›</a:t>
            </a:fld>
            <a:endParaRPr lang="en-US"/>
          </a:p>
        </p:txBody>
      </p:sp>
    </p:spTree>
    <p:extLst>
      <p:ext uri="{BB962C8B-B14F-4D97-AF65-F5344CB8AC3E}">
        <p14:creationId xmlns:p14="http://schemas.microsoft.com/office/powerpoint/2010/main" val="37540182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498520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0013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4FD99756-1B6B-4B6E-B227-E7E01E109C01}" type="datetime4">
              <a:rPr lang="en-US" smtClean="0"/>
              <a:t>December 15, 2015</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5D1912A5-8F39-448E-974A-CE69E978F9E6}" type="datetime4">
              <a:rPr lang="en-US" smtClean="0"/>
              <a:t>December 15, 2015</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A454D5F-27DF-43C8-8124-FCE9D24DD634}" type="datetime4">
              <a:rPr lang="en-US" smtClean="0"/>
              <a:t>December 15, 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4457" y="361950"/>
            <a:ext cx="3044952" cy="968849"/>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 id="2147483687" r:id="rId2"/>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99756"/>
            <a:ext cx="533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4552950"/>
            <a:ext cx="1444752" cy="459694"/>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5" name="Rectangle 24"/>
          <p:cNvSpPr/>
          <p:nvPr userDrawn="1"/>
        </p:nvSpPr>
        <p:spPr>
          <a:xfrm>
            <a:off x="0" y="-196"/>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6848" y="4626656"/>
            <a:ext cx="1444752" cy="459694"/>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9" r:id="rId2"/>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December</a:t>
            </a:r>
            <a:r>
              <a:rPr lang="en-US" sz="1200" baseline="0" dirty="0" smtClean="0"/>
              <a:t> 15 and 16, 2015</a:t>
            </a:r>
            <a:endParaRPr lang="en-US" sz="1200" dirty="0"/>
          </a:p>
        </p:txBody>
      </p:sp>
      <p:sp>
        <p:nvSpPr>
          <p:cNvPr id="10" name="Rectangle 9"/>
          <p:cNvSpPr/>
          <p:nvPr userDrawn="1"/>
        </p:nvSpPr>
        <p:spPr>
          <a:xfrm>
            <a:off x="0" y="-196"/>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70648" y="4626656"/>
            <a:ext cx="1444752" cy="459694"/>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wcb.ny.gov/"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www.wcb.ny.gov/content/ebiz/eclaims/Registration/AdminResponsibilities.jsp"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monitorregistration@wcb.ny.gov"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28600" y="1967412"/>
            <a:ext cx="5721436" cy="1446550"/>
          </a:xfrm>
          <a:prstGeom prst="rect">
            <a:avLst/>
          </a:prstGeom>
          <a:noFill/>
        </p:spPr>
        <p:txBody>
          <a:bodyPr wrap="square" rtlCol="0">
            <a:spAutoFit/>
          </a:bodyPr>
          <a:lstStyle/>
          <a:p>
            <a:r>
              <a:rPr lang="en-US" sz="4400" b="1" dirty="0">
                <a:solidFill>
                  <a:srgbClr val="002D73"/>
                </a:solidFill>
                <a:latin typeface="Arial" panose="020B0604020202020204" pitchFamily="34" charset="0"/>
                <a:cs typeface="Arial" panose="020B0604020202020204" pitchFamily="34" charset="0"/>
              </a:rPr>
              <a:t>Payor </a:t>
            </a:r>
            <a:r>
              <a:rPr lang="en-US" sz="4400" b="1" dirty="0" smtClean="0">
                <a:solidFill>
                  <a:srgbClr val="002D73"/>
                </a:solidFill>
                <a:latin typeface="Arial" panose="020B0604020202020204" pitchFamily="34" charset="0"/>
                <a:cs typeface="Arial" panose="020B0604020202020204" pitchFamily="34" charset="0"/>
              </a:rPr>
              <a:t>Compliance</a:t>
            </a:r>
          </a:p>
          <a:p>
            <a:r>
              <a:rPr lang="en-US" sz="4400" b="1" dirty="0" smtClean="0">
                <a:solidFill>
                  <a:srgbClr val="002D73"/>
                </a:solidFill>
                <a:latin typeface="Arial" panose="020B0604020202020204" pitchFamily="34" charset="0"/>
                <a:cs typeface="Arial" panose="020B0604020202020204" pitchFamily="34" charset="0"/>
              </a:rPr>
              <a:t>Request for Review</a:t>
            </a:r>
            <a:endParaRPr lang="en-US" sz="4400" b="1" dirty="0">
              <a:solidFill>
                <a:srgbClr val="002D73"/>
              </a:solidFill>
              <a:latin typeface="Arial" panose="020B0604020202020204" pitchFamily="34" charset="0"/>
              <a:cs typeface="Arial" panose="020B0604020202020204" pitchFamily="34" charset="0"/>
            </a:endParaRPr>
          </a:p>
        </p:txBody>
      </p:sp>
      <p:grpSp>
        <p:nvGrpSpPr>
          <p:cNvPr id="15" name="Group 14"/>
          <p:cNvGrpSpPr/>
          <p:nvPr/>
        </p:nvGrpSpPr>
        <p:grpSpPr>
          <a:xfrm>
            <a:off x="5783643" y="181415"/>
            <a:ext cx="3041564" cy="4291324"/>
            <a:chOff x="5783643" y="209550"/>
            <a:chExt cx="3041564" cy="4291324"/>
          </a:xfrm>
        </p:grpSpPr>
        <p:pic>
          <p:nvPicPr>
            <p:cNvPr id="16" name="Picture 15"/>
            <p:cNvPicPr>
              <a:picLocks/>
            </p:cNvPicPr>
            <p:nvPr/>
          </p:nvPicPr>
          <p:blipFill rotWithShape="1">
            <a:blip r:embed="rId3" cstate="print">
              <a:extLst>
                <a:ext uri="{28A0092B-C50C-407E-A947-70E740481C1C}">
                  <a14:useLocalDpi xmlns:a14="http://schemas.microsoft.com/office/drawing/2010/main" val="0"/>
                </a:ext>
              </a:extLst>
            </a:blip>
            <a:srcRect t="23333" b="18969"/>
            <a:stretch/>
          </p:blipFill>
          <p:spPr>
            <a:xfrm>
              <a:off x="6172200" y="2114550"/>
              <a:ext cx="2653007" cy="238632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3643" y="209550"/>
              <a:ext cx="2819400" cy="2172449"/>
            </a:xfrm>
            <a:prstGeom prst="rect">
              <a:avLst/>
            </a:prstGeom>
          </p:spPr>
        </p:pic>
      </p:grpSp>
      <p:sp>
        <p:nvSpPr>
          <p:cNvPr id="9" name="Date Placeholder 6"/>
          <p:cNvSpPr txBox="1">
            <a:spLocks/>
          </p:cNvSpPr>
          <p:nvPr/>
        </p:nvSpPr>
        <p:spPr>
          <a:xfrm>
            <a:off x="152400" y="88106"/>
            <a:ext cx="2438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730422-EBA8-4523-B649-5785A0059C8C}" type="datetime4">
              <a:rPr lang="en-US" sz="1400" smtClean="0">
                <a:solidFill>
                  <a:schemeClr val="bg1"/>
                </a:solidFill>
                <a:latin typeface="Arial" panose="020B0604020202020204" pitchFamily="34" charset="0"/>
                <a:cs typeface="Arial" panose="020B0604020202020204" pitchFamily="34" charset="0"/>
              </a:rPr>
              <a:pPr/>
              <a:t>December 15, 2015</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413439"/>
      </p:ext>
    </p:extLst>
  </p:cSld>
  <p:clrMapOvr>
    <a:masterClrMapping/>
  </p:clrMapOvr>
  <mc:AlternateContent xmlns:mc="http://schemas.openxmlformats.org/markup-compatibility/2006" xmlns:p14="http://schemas.microsoft.com/office/powerpoint/2010/main">
    <mc:Choice Requires="p14">
      <p:transition spd="slow" p14:dur="2000" advTm="36640"/>
    </mc:Choice>
    <mc:Fallback xmlns="">
      <p:transition spd="slow" advTm="366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4350"/>
            <a:ext cx="7886700" cy="994172"/>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Performance Standard</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graphicFrame>
        <p:nvGraphicFramePr>
          <p:cNvPr id="3" name="Table 2"/>
          <p:cNvGraphicFramePr>
            <a:graphicFrameLocks noGrp="1"/>
          </p:cNvGraphicFramePr>
          <p:nvPr>
            <p:extLst>
              <p:ext uri="{D42A27DB-BD31-4B8C-83A1-F6EECF244321}">
                <p14:modId xmlns:p14="http://schemas.microsoft.com/office/powerpoint/2010/main" val="3717713932"/>
              </p:ext>
            </p:extLst>
          </p:nvPr>
        </p:nvGraphicFramePr>
        <p:xfrm>
          <a:off x="228604" y="1508522"/>
          <a:ext cx="7950197" cy="3140370"/>
        </p:xfrm>
        <a:graphic>
          <a:graphicData uri="http://schemas.openxmlformats.org/drawingml/2006/table">
            <a:tbl>
              <a:tblPr/>
              <a:tblGrid>
                <a:gridCol w="2057396"/>
                <a:gridCol w="533400"/>
                <a:gridCol w="601898"/>
                <a:gridCol w="576667"/>
                <a:gridCol w="576667"/>
                <a:gridCol w="576667"/>
                <a:gridCol w="576667"/>
                <a:gridCol w="576667"/>
                <a:gridCol w="576667"/>
                <a:gridCol w="576667"/>
                <a:gridCol w="720834"/>
              </a:tblGrid>
              <a:tr h="286530">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gridSpan="8">
                  <a:txBody>
                    <a:bodyPr/>
                    <a:lstStyle/>
                    <a:p>
                      <a:pPr algn="ctr" fontAlgn="b"/>
                      <a:r>
                        <a:rPr lang="en-US" sz="2000" b="0" i="0" u="none" strike="noStrike" dirty="0">
                          <a:solidFill>
                            <a:srgbClr val="000000"/>
                          </a:solidFill>
                          <a:effectLst/>
                          <a:latin typeface="Calibri" panose="020F0502020204030204" pitchFamily="34" charset="0"/>
                        </a:rPr>
                        <a:t>Performance Goals- Payor Compliance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r>
              <a:tr h="278184">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600" b="0" i="0" u="none" strike="noStrike" dirty="0" smtClean="0">
                          <a:solidFill>
                            <a:srgbClr val="000000"/>
                          </a:solidFill>
                          <a:effectLst/>
                          <a:latin typeface="Calibri" panose="020F0502020204030204" pitchFamily="34" charset="0"/>
                        </a:rPr>
                        <a:t>2015</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gridSpan="4">
                  <a:txBody>
                    <a:bodyPr/>
                    <a:lstStyle/>
                    <a:p>
                      <a:pPr algn="ctr" fontAlgn="b"/>
                      <a:r>
                        <a:rPr lang="en-US" sz="1600" b="0" i="0" u="none" strike="noStrike" dirty="0">
                          <a:solidFill>
                            <a:srgbClr val="000000"/>
                          </a:solidFill>
                          <a:effectLst/>
                          <a:latin typeface="Calibri" panose="020F0502020204030204" pitchFamily="34" charset="0"/>
                        </a:rPr>
                        <a:t>2016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0" i="0" u="none" strike="noStrike" dirty="0">
                          <a:solidFill>
                            <a:srgbClr val="000000"/>
                          </a:solidFill>
                          <a:effectLst/>
                          <a:latin typeface="Calibri" panose="020F0502020204030204" pitchFamily="34" charset="0"/>
                        </a:rPr>
                        <a:t>2017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r>
              <a:tr h="278184">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l" fontAlgn="b"/>
                      <a:r>
                        <a:rPr lang="en-US" sz="1200" b="0" i="0" u="none" strike="noStrike" dirty="0" smtClean="0">
                          <a:solidFill>
                            <a:srgbClr val="000000"/>
                          </a:solidFill>
                          <a:effectLst/>
                          <a:latin typeface="Calibri" panose="020F0502020204030204" pitchFamily="34" charset="0"/>
                        </a:rPr>
                        <a:t>4</a:t>
                      </a:r>
                      <a:r>
                        <a:rPr lang="en-US" sz="1200" b="0" i="0" u="none" strike="noStrike" baseline="30000" dirty="0" smtClean="0">
                          <a:solidFill>
                            <a:srgbClr val="000000"/>
                          </a:solidFill>
                          <a:effectLst/>
                          <a:latin typeface="Calibri" panose="020F0502020204030204" pitchFamily="34" charset="0"/>
                        </a:rPr>
                        <a:t>th</a:t>
                      </a:r>
                      <a:r>
                        <a:rPr lang="en-US" sz="1200" b="0" i="0" u="none" strike="noStrike" dirty="0" smtClean="0">
                          <a:solidFill>
                            <a:srgbClr val="000000"/>
                          </a:solidFill>
                          <a:effectLst/>
                          <a:latin typeface="Calibri" panose="020F0502020204030204" pitchFamily="34" charset="0"/>
                        </a:rPr>
                        <a:t> </a:t>
                      </a:r>
                      <a:r>
                        <a:rPr lang="en-US" sz="1200" b="0" i="0" u="none" strike="noStrike" dirty="0" err="1" smtClean="0">
                          <a:solidFill>
                            <a:srgbClr val="000000"/>
                          </a:solidFill>
                          <a:effectLst/>
                          <a:latin typeface="Calibri" panose="020F0502020204030204" pitchFamily="34" charset="0"/>
                        </a:rPr>
                        <a:t>Qtr</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0" i="0" u="none" strike="noStrike" dirty="0">
                          <a:solidFill>
                            <a:srgbClr val="000000"/>
                          </a:solidFill>
                          <a:effectLst/>
                          <a:latin typeface="Calibri" panose="020F0502020204030204" pitchFamily="34" charset="0"/>
                        </a:rPr>
                        <a:t>1st </a:t>
                      </a:r>
                      <a:r>
                        <a:rPr lang="en-US" sz="1200" b="0" i="0" u="none" strike="noStrike" dirty="0" err="1">
                          <a:solidFill>
                            <a:srgbClr val="000000"/>
                          </a:solidFill>
                          <a:effectLst/>
                          <a:latin typeface="Calibri" panose="020F0502020204030204" pitchFamily="34" charset="0"/>
                        </a:rPr>
                        <a:t>Qtr</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0" i="0" u="none" strike="noStrike" dirty="0">
                          <a:solidFill>
                            <a:srgbClr val="000000"/>
                          </a:solidFill>
                          <a:effectLst/>
                          <a:latin typeface="Calibri" panose="020F0502020204030204" pitchFamily="34" charset="0"/>
                        </a:rPr>
                        <a:t>2nd </a:t>
                      </a:r>
                      <a:r>
                        <a:rPr lang="en-US" sz="1200" b="0" i="0" u="none" strike="noStrike" dirty="0" err="1">
                          <a:solidFill>
                            <a:srgbClr val="000000"/>
                          </a:solidFill>
                          <a:effectLst/>
                          <a:latin typeface="Calibri" panose="020F0502020204030204" pitchFamily="34" charset="0"/>
                        </a:rPr>
                        <a:t>Qtr</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3rd Qtr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4th Qtr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1st Qtr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2nd Qtr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0" i="0" u="none" strike="noStrike">
                          <a:solidFill>
                            <a:srgbClr val="000000"/>
                          </a:solidFill>
                          <a:effectLst/>
                          <a:latin typeface="Calibri" panose="020F0502020204030204" pitchFamily="34" charset="0"/>
                        </a:rPr>
                        <a:t>3rd Qtr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200" b="0" i="0" u="none" strike="noStrike" dirty="0">
                          <a:solidFill>
                            <a:srgbClr val="000000"/>
                          </a:solidFill>
                          <a:effectLst/>
                          <a:latin typeface="Calibri" panose="020F0502020204030204" pitchFamily="34" charset="0"/>
                        </a:rPr>
                        <a:t>4th </a:t>
                      </a:r>
                      <a:r>
                        <a:rPr lang="en-US" sz="1200" b="0" i="0" u="none" strike="noStrike" dirty="0" err="1">
                          <a:solidFill>
                            <a:srgbClr val="000000"/>
                          </a:solidFill>
                          <a:effectLst/>
                          <a:latin typeface="Calibri" panose="020F0502020204030204" pitchFamily="34" charset="0"/>
                        </a:rPr>
                        <a:t>Qtr</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r>
              <a:tr h="255930">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2CC"/>
                    </a:solidFill>
                  </a:tcPr>
                </a:tc>
              </a:tr>
              <a:tr h="278184">
                <a:tc>
                  <a:txBody>
                    <a:bodyPr/>
                    <a:lstStyle/>
                    <a:p>
                      <a:pPr algn="l" fontAlgn="b"/>
                      <a:r>
                        <a:rPr lang="en-US" sz="1400" b="0" i="0" u="none" strike="noStrike" dirty="0">
                          <a:solidFill>
                            <a:srgbClr val="000000"/>
                          </a:solidFill>
                          <a:effectLst/>
                          <a:latin typeface="Calibri" panose="020F0502020204030204" pitchFamily="34" charset="0"/>
                        </a:rPr>
                        <a:t>Timely FROI</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70%</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75%</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80%</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85%</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r>
              <a:tr h="278184">
                <a:tc>
                  <a:txBody>
                    <a:bodyPr/>
                    <a:lstStyle/>
                    <a:p>
                      <a:pPr algn="l" fontAlgn="b"/>
                      <a:r>
                        <a:rPr lang="en-US" sz="1400" b="0" i="0" u="none" strike="noStrike" dirty="0">
                          <a:solidFill>
                            <a:srgbClr val="000000"/>
                          </a:solidFill>
                          <a:effectLst/>
                          <a:latin typeface="Calibri" panose="020F0502020204030204" pitchFamily="34" charset="0"/>
                        </a:rPr>
                        <a:t>Timely </a:t>
                      </a:r>
                      <a:r>
                        <a:rPr lang="en-US" sz="1400" b="0" i="0" u="none" strike="noStrike" dirty="0" smtClean="0">
                          <a:solidFill>
                            <a:srgbClr val="000000"/>
                          </a:solidFill>
                          <a:effectLst/>
                          <a:latin typeface="Calibri" panose="020F0502020204030204" pitchFamily="34" charset="0"/>
                        </a:rPr>
                        <a:t>SROI</a:t>
                      </a:r>
                      <a:endParaRPr lang="en-US" sz="1400" b="0" i="0" u="none" strike="noStrike" dirty="0">
                        <a:solidFill>
                          <a:srgbClr val="000000"/>
                        </a:solidFill>
                        <a:effectLst/>
                        <a:latin typeface="Calibri" panose="020F0502020204030204" pitchFamily="34" charset="0"/>
                      </a:endParaRP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0" i="0" u="none" strike="noStrike" dirty="0" smtClean="0">
                          <a:solidFill>
                            <a:srgbClr val="000000"/>
                          </a:solidFill>
                          <a:effectLst/>
                          <a:latin typeface="Calibri" panose="020F0502020204030204" pitchFamily="34" charset="0"/>
                        </a:rPr>
                        <a:t>70%</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75%</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80%</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85%</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r>
              <a:tr h="278184">
                <a:tc>
                  <a:txBody>
                    <a:bodyPr/>
                    <a:lstStyle/>
                    <a:p>
                      <a:pPr algn="l" fontAlgn="b"/>
                      <a:r>
                        <a:rPr lang="en-US" sz="1400" b="0" i="0" u="none" strike="noStrike" dirty="0">
                          <a:solidFill>
                            <a:srgbClr val="000000"/>
                          </a:solidFill>
                          <a:effectLst/>
                          <a:latin typeface="Calibri" panose="020F0502020204030204" pitchFamily="34" charset="0"/>
                        </a:rPr>
                        <a:t>Timely Controversy</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400" b="0" i="0" u="none" strike="noStrike" dirty="0" smtClean="0">
                          <a:solidFill>
                            <a:srgbClr val="000000"/>
                          </a:solidFill>
                          <a:effectLst/>
                          <a:latin typeface="Calibri" panose="020F0502020204030204" pitchFamily="34" charset="0"/>
                        </a:rPr>
                        <a:t>70%</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75%</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80%</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smtClean="0">
                          <a:solidFill>
                            <a:srgbClr val="000000"/>
                          </a:solidFill>
                          <a:effectLst/>
                          <a:latin typeface="Calibri" panose="020F0502020204030204" pitchFamily="34" charset="0"/>
                        </a:rPr>
                        <a:t>85%</a:t>
                      </a:r>
                      <a:endParaRPr lang="en-US" sz="14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b"/>
                      <a:r>
                        <a:rPr lang="en-US" sz="1400" b="0" i="0" u="none" strike="noStrike" dirty="0">
                          <a:solidFill>
                            <a:srgbClr val="000000"/>
                          </a:solidFill>
                          <a:effectLst/>
                          <a:latin typeface="Calibri" panose="020F0502020204030204" pitchFamily="34" charset="0"/>
                        </a:rPr>
                        <a:t>85%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solidFill>
                      <a:srgbClr val="FFF2CC"/>
                    </a:solidFill>
                  </a:tcPr>
                </a:tc>
              </a:tr>
              <a:tr h="399358">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 </a:t>
                      </a:r>
                      <a:endParaRPr lang="en-US" sz="1100" b="0" i="0" u="none" strike="noStrike" dirty="0" smtClean="0">
                        <a:solidFill>
                          <a:srgbClr val="000000"/>
                        </a:solidFill>
                        <a:effectLst/>
                        <a:latin typeface="Calibri" panose="020F0502020204030204" pitchFamily="34" charset="0"/>
                      </a:endParaRPr>
                    </a:p>
                    <a:p>
                      <a:pPr algn="l" fontAlgn="b"/>
                      <a:endParaRPr lang="en-US" sz="1100" b="0" i="0" u="none" strike="noStrike" dirty="0" smtClean="0">
                        <a:solidFill>
                          <a:srgbClr val="000000"/>
                        </a:solidFill>
                        <a:effectLst/>
                        <a:latin typeface="Calibri" panose="020F0502020204030204" pitchFamily="34" charset="0"/>
                      </a:endParaRPr>
                    </a:p>
                    <a:p>
                      <a:pPr algn="l" fontAlgn="b"/>
                      <a:endParaRPr lang="en-US" sz="1100" b="0" i="0" u="none" strike="noStrike" dirty="0" smtClean="0">
                        <a:solidFill>
                          <a:srgbClr val="000000"/>
                        </a:solidFill>
                        <a:effectLst/>
                        <a:latin typeface="Calibri" panose="020F0502020204030204" pitchFamily="34" charset="0"/>
                      </a:endParaRPr>
                    </a:p>
                    <a:p>
                      <a:pPr algn="l" fontAlgn="b"/>
                      <a:endParaRPr lang="en-US" sz="1100" b="0" i="0" u="none" strike="noStrike" dirty="0" smtClean="0">
                        <a:solidFill>
                          <a:srgbClr val="000000"/>
                        </a:solidFill>
                        <a:effectLst/>
                        <a:latin typeface="Calibri" panose="020F0502020204030204" pitchFamily="34" charset="0"/>
                      </a:endParaRPr>
                    </a:p>
                    <a:p>
                      <a:pPr algn="l" fontAlgn="b"/>
                      <a:endParaRPr lang="en-US" sz="1100" b="0" i="0" u="none" strike="noStrike" dirty="0" smtClean="0">
                        <a:solidFill>
                          <a:srgbClr val="000000"/>
                        </a:solidFill>
                        <a:effectLst/>
                        <a:latin typeface="Calibri" panose="020F0502020204030204" pitchFamily="34" charset="0"/>
                      </a:endParaRPr>
                    </a:p>
                    <a:p>
                      <a:pPr algn="l" fontAlgn="b"/>
                      <a:endParaRPr lang="en-US" sz="1100" b="0" i="0" u="none" strike="noStrike" dirty="0" smtClean="0">
                        <a:solidFill>
                          <a:srgbClr val="000000"/>
                        </a:solidFill>
                        <a:effectLst/>
                        <a:latin typeface="Calibri" panose="020F0502020204030204" pitchFamily="34" charset="0"/>
                      </a:endParaRPr>
                    </a:p>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FF2CC"/>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FFF2CC"/>
                    </a:solidFill>
                  </a:tcPr>
                </a:tc>
              </a:tr>
            </a:tbl>
          </a:graphicData>
        </a:graphic>
      </p:graphicFrame>
      <p:sp>
        <p:nvSpPr>
          <p:cNvPr id="7" name="Date Placeholder 6"/>
          <p:cNvSpPr>
            <a:spLocks noGrp="1"/>
          </p:cNvSpPr>
          <p:nvPr>
            <p:ph type="dt" sz="half" idx="10"/>
          </p:nvPr>
        </p:nvSpPr>
        <p:spPr/>
        <p:txBody>
          <a:bodyPr/>
          <a:lstStyle/>
          <a:p>
            <a:fld id="{67964105-1541-4687-9EAF-99C766F65C7D}" type="datetime4">
              <a:rPr lang="en-US" smtClean="0"/>
              <a:t>December 15, 2015</a:t>
            </a:fld>
            <a:endParaRPr lang="en-US" dirty="0"/>
          </a:p>
        </p:txBody>
      </p:sp>
    </p:spTree>
    <p:extLst>
      <p:ext uri="{BB962C8B-B14F-4D97-AF65-F5344CB8AC3E}">
        <p14:creationId xmlns:p14="http://schemas.microsoft.com/office/powerpoint/2010/main" val="401803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66950"/>
            <a:ext cx="7886700" cy="994172"/>
          </a:xfrm>
        </p:spPr>
        <p:txBody>
          <a:bodyPr/>
          <a:lstStyle/>
          <a:p>
            <a:r>
              <a:rPr lang="en-US" sz="3600" dirty="0" smtClean="0">
                <a:solidFill>
                  <a:srgbClr val="002060"/>
                </a:solidFill>
              </a:rPr>
              <a:t>Request for Review Process</a:t>
            </a:r>
            <a:endParaRPr lang="en-US" sz="3600" dirty="0">
              <a:solidFill>
                <a:srgbClr val="002060"/>
              </a:solidFill>
            </a:endParaRPr>
          </a:p>
        </p:txBody>
      </p:sp>
      <p:sp>
        <p:nvSpPr>
          <p:cNvPr id="6" name="Date Placeholder 5"/>
          <p:cNvSpPr>
            <a:spLocks noGrp="1"/>
          </p:cNvSpPr>
          <p:nvPr>
            <p:ph type="dt" sz="half" idx="10"/>
          </p:nvPr>
        </p:nvSpPr>
        <p:spPr/>
        <p:txBody>
          <a:bodyPr/>
          <a:lstStyle/>
          <a:p>
            <a:fld id="{D048ACAA-F012-49EB-A6E1-EA728595359C}" type="datetime4">
              <a:rPr lang="en-US" smtClean="0"/>
              <a:t>December 15, 2015</a:t>
            </a:fld>
            <a:endParaRPr lang="en-US" dirty="0"/>
          </a:p>
        </p:txBody>
      </p:sp>
    </p:spTree>
    <p:extLst>
      <p:ext uri="{BB962C8B-B14F-4D97-AF65-F5344CB8AC3E}">
        <p14:creationId xmlns:p14="http://schemas.microsoft.com/office/powerpoint/2010/main" val="2002300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Request for Review Process</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228600" y="895350"/>
            <a:ext cx="8362950" cy="4001095"/>
          </a:xfrm>
          <a:prstGeom prst="rect">
            <a:avLst/>
          </a:prstGeom>
        </p:spPr>
        <p:txBody>
          <a:bodyPr wrap="square">
            <a:spAutoFit/>
          </a:bodyPr>
          <a:lstStyle/>
          <a:p>
            <a:pPr marL="557213" lvl="1" indent="-21431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R</a:t>
            </a:r>
            <a:r>
              <a:rPr lang="en-US" dirty="0" smtClean="0">
                <a:solidFill>
                  <a:srgbClr val="002060"/>
                </a:solidFill>
                <a:latin typeface="Arial" panose="020B0604020202020204" pitchFamily="34" charset="0"/>
                <a:cs typeface="Arial" panose="020B0604020202020204" pitchFamily="34" charset="0"/>
              </a:rPr>
              <a:t>eports </a:t>
            </a:r>
            <a:r>
              <a:rPr lang="en-US" dirty="0">
                <a:solidFill>
                  <a:srgbClr val="002060"/>
                </a:solidFill>
                <a:latin typeface="Arial" panose="020B0604020202020204" pitchFamily="34" charset="0"/>
                <a:cs typeface="Arial" panose="020B0604020202020204" pitchFamily="34" charset="0"/>
              </a:rPr>
              <a:t>will be </a:t>
            </a:r>
            <a:r>
              <a:rPr lang="en-US" dirty="0" smtClean="0">
                <a:solidFill>
                  <a:srgbClr val="002060"/>
                </a:solidFill>
                <a:latin typeface="Arial" panose="020B0604020202020204" pitchFamily="34" charset="0"/>
                <a:cs typeface="Arial" panose="020B0604020202020204" pitchFamily="34" charset="0"/>
              </a:rPr>
              <a:t>posted to the Board’s </a:t>
            </a:r>
            <a:r>
              <a:rPr lang="en-US" dirty="0">
                <a:solidFill>
                  <a:srgbClr val="002060"/>
                </a:solidFill>
                <a:latin typeface="Arial" panose="020B0604020202020204" pitchFamily="34" charset="0"/>
                <a:cs typeface="Arial" panose="020B0604020202020204" pitchFamily="34" charset="0"/>
              </a:rPr>
              <a:t>web site at </a:t>
            </a:r>
            <a:r>
              <a:rPr lang="en-US" u="sng" dirty="0">
                <a:solidFill>
                  <a:srgbClr val="002060"/>
                </a:solidFill>
                <a:latin typeface="Arial" panose="020B0604020202020204" pitchFamily="34" charset="0"/>
                <a:cs typeface="Arial" panose="020B0604020202020204" pitchFamily="34" charset="0"/>
                <a:hlinkClick r:id="rId3"/>
              </a:rPr>
              <a:t>www.wcb.ny.gov</a:t>
            </a:r>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using the Payor Compliance web application</a:t>
            </a:r>
            <a:r>
              <a:rPr lang="en-US" dirty="0" smtClean="0">
                <a:solidFill>
                  <a:srgbClr val="002060"/>
                </a:solidFill>
                <a:latin typeface="Arial" panose="020B0604020202020204" pitchFamily="34" charset="0"/>
                <a:cs typeface="Arial" panose="020B0604020202020204" pitchFamily="34" charset="0"/>
              </a:rPr>
              <a:t>.</a:t>
            </a:r>
          </a:p>
          <a:p>
            <a:pPr marL="342900" lvl="1"/>
            <a:endParaRPr lang="en-US"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R</a:t>
            </a:r>
            <a:r>
              <a:rPr lang="en-US" dirty="0" smtClean="0">
                <a:solidFill>
                  <a:srgbClr val="002060"/>
                </a:solidFill>
                <a:latin typeface="Arial" panose="020B0604020202020204" pitchFamily="34" charset="0"/>
                <a:cs typeface="Arial" panose="020B0604020202020204" pitchFamily="34" charset="0"/>
              </a:rPr>
              <a:t>eports will be posted on the15</a:t>
            </a:r>
            <a:r>
              <a:rPr lang="en-US" baseline="30000" dirty="0" smtClean="0">
                <a:solidFill>
                  <a:srgbClr val="002060"/>
                </a:solidFill>
                <a:latin typeface="Arial" panose="020B0604020202020204" pitchFamily="34" charset="0"/>
                <a:cs typeface="Arial" panose="020B0604020202020204" pitchFamily="34" charset="0"/>
              </a:rPr>
              <a:t>th</a:t>
            </a:r>
            <a:r>
              <a:rPr lang="en-US"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of the following </a:t>
            </a:r>
            <a:r>
              <a:rPr lang="en-US" dirty="0" smtClean="0">
                <a:solidFill>
                  <a:srgbClr val="002060"/>
                </a:solidFill>
                <a:latin typeface="Arial" panose="020B0604020202020204" pitchFamily="34" charset="0"/>
                <a:cs typeface="Arial" panose="020B0604020202020204" pitchFamily="34" charset="0"/>
              </a:rPr>
              <a:t>month, </a:t>
            </a:r>
            <a:r>
              <a:rPr lang="en-US" dirty="0">
                <a:solidFill>
                  <a:srgbClr val="002060"/>
                </a:solidFill>
                <a:latin typeface="Arial" panose="020B0604020202020204" pitchFamily="34" charset="0"/>
                <a:cs typeface="Arial" panose="020B0604020202020204" pitchFamily="34" charset="0"/>
              </a:rPr>
              <a:t>or next business day after the </a:t>
            </a:r>
            <a:r>
              <a:rPr lang="en-US" dirty="0" smtClean="0">
                <a:solidFill>
                  <a:srgbClr val="002060"/>
                </a:solidFill>
                <a:latin typeface="Arial" panose="020B0604020202020204" pitchFamily="34" charset="0"/>
                <a:cs typeface="Arial" panose="020B0604020202020204" pitchFamily="34" charset="0"/>
              </a:rPr>
              <a:t>quarter being measured. </a:t>
            </a:r>
            <a:r>
              <a:rPr lang="en-US" dirty="0">
                <a:solidFill>
                  <a:srgbClr val="002060"/>
                </a:solidFill>
                <a:latin typeface="Arial" panose="020B0604020202020204" pitchFamily="34" charset="0"/>
                <a:cs typeface="Arial" panose="020B0604020202020204" pitchFamily="34" charset="0"/>
              </a:rPr>
              <a:t>P</a:t>
            </a:r>
            <a:r>
              <a:rPr lang="en-US" dirty="0" smtClean="0">
                <a:solidFill>
                  <a:srgbClr val="002060"/>
                </a:solidFill>
                <a:latin typeface="Arial" panose="020B0604020202020204" pitchFamily="34" charset="0"/>
                <a:cs typeface="Arial" panose="020B0604020202020204" pitchFamily="34" charset="0"/>
              </a:rPr>
              <a:t>enalty </a:t>
            </a:r>
            <a:r>
              <a:rPr lang="en-US" dirty="0">
                <a:solidFill>
                  <a:srgbClr val="002060"/>
                </a:solidFill>
                <a:latin typeface="Arial" panose="020B0604020202020204" pitchFamily="34" charset="0"/>
                <a:cs typeface="Arial" panose="020B0604020202020204" pitchFamily="34" charset="0"/>
              </a:rPr>
              <a:t>notice </a:t>
            </a:r>
            <a:r>
              <a:rPr lang="en-US" dirty="0" smtClean="0">
                <a:solidFill>
                  <a:srgbClr val="002060"/>
                </a:solidFill>
                <a:latin typeface="Arial" panose="020B0604020202020204" pitchFamily="34" charset="0"/>
                <a:cs typeface="Arial" panose="020B0604020202020204" pitchFamily="34" charset="0"/>
              </a:rPr>
              <a:t>are mailed the same day the reports are posted, but are </a:t>
            </a:r>
            <a:r>
              <a:rPr lang="en-US" dirty="0">
                <a:solidFill>
                  <a:srgbClr val="002060"/>
                </a:solidFill>
                <a:latin typeface="Arial" panose="020B0604020202020204" pitchFamily="34" charset="0"/>
                <a:cs typeface="Arial" panose="020B0604020202020204" pitchFamily="34" charset="0"/>
              </a:rPr>
              <a:t>postdated 2 days later</a:t>
            </a:r>
            <a:r>
              <a:rPr lang="en-US" dirty="0" smtClean="0">
                <a:solidFill>
                  <a:srgbClr val="002060"/>
                </a:solidFill>
                <a:latin typeface="Arial" panose="020B0604020202020204" pitchFamily="34" charset="0"/>
                <a:cs typeface="Arial" panose="020B0604020202020204" pitchFamily="34" charset="0"/>
              </a:rPr>
              <a:t>.</a:t>
            </a:r>
          </a:p>
          <a:p>
            <a:pPr marL="557213" lvl="1" indent="-214313">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If the Carrier is meeting the performance standard set for that quarter, the notice will indicate that no penalties will be imposed for that quarter.</a:t>
            </a:r>
          </a:p>
          <a:p>
            <a:pPr marL="342900" lvl="1"/>
            <a:endParaRPr lang="en-US"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The Carrier/TPA will have 30 days from the date of the penalty notice to review the cases that are considered late and request review.</a:t>
            </a: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342900" lvl="1"/>
            <a:endParaRPr lang="en-US" sz="1900" dirty="0" smtClean="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E27039CA-DE77-4769-A52D-085A1FECAFBE}" type="datetime4">
              <a:rPr lang="en-US" smtClean="0"/>
              <a:t>December 15, 2015</a:t>
            </a:fld>
            <a:endParaRPr lang="en-US" dirty="0"/>
          </a:p>
        </p:txBody>
      </p:sp>
    </p:spTree>
    <p:extLst>
      <p:ext uri="{BB962C8B-B14F-4D97-AF65-F5344CB8AC3E}">
        <p14:creationId xmlns:p14="http://schemas.microsoft.com/office/powerpoint/2010/main" val="1020772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834" y="361950"/>
            <a:ext cx="8515350" cy="381000"/>
          </a:xfrm>
        </p:spPr>
        <p:txBody>
          <a:bodyPr/>
          <a:lstStyle/>
          <a:p>
            <a:pPr algn="l"/>
            <a:r>
              <a:rPr lang="en-US" sz="2800" b="1" dirty="0" smtClean="0">
                <a:solidFill>
                  <a:srgbClr val="002060"/>
                </a:solidFill>
              </a:rPr>
              <a:t>Proposed Penalty Letter</a:t>
            </a:r>
            <a:endParaRPr lang="en-US" sz="2800" b="1" dirty="0">
              <a:solidFill>
                <a:srgbClr val="002060"/>
              </a:solidFill>
            </a:endParaRPr>
          </a:p>
        </p:txBody>
      </p:sp>
      <p:pic>
        <p:nvPicPr>
          <p:cNvPr id="10" name="Picture 9"/>
          <p:cNvPicPr>
            <a:picLocks noChangeAspect="1"/>
          </p:cNvPicPr>
          <p:nvPr/>
        </p:nvPicPr>
        <p:blipFill>
          <a:blip r:embed="rId3"/>
          <a:stretch>
            <a:fillRect/>
          </a:stretch>
        </p:blipFill>
        <p:spPr>
          <a:xfrm>
            <a:off x="2362200" y="971550"/>
            <a:ext cx="4571999" cy="4063136"/>
          </a:xfrm>
          <a:prstGeom prst="rect">
            <a:avLst/>
          </a:prstGeom>
          <a:ln>
            <a:solidFill>
              <a:schemeClr val="accent1"/>
            </a:solidFill>
          </a:ln>
        </p:spPr>
      </p:pic>
      <p:sp>
        <p:nvSpPr>
          <p:cNvPr id="5" name="Date Placeholder 4"/>
          <p:cNvSpPr>
            <a:spLocks noGrp="1"/>
          </p:cNvSpPr>
          <p:nvPr>
            <p:ph type="dt" sz="half" idx="10"/>
          </p:nvPr>
        </p:nvSpPr>
        <p:spPr/>
        <p:txBody>
          <a:bodyPr/>
          <a:lstStyle/>
          <a:p>
            <a:fld id="{1924E8AF-3DCB-44FF-B513-DA750748DD21}" type="datetime4">
              <a:rPr lang="en-US" smtClean="0"/>
              <a:t>December 15, 2015</a:t>
            </a:fld>
            <a:endParaRPr lang="en-US" dirty="0"/>
          </a:p>
        </p:txBody>
      </p:sp>
    </p:spTree>
    <p:extLst>
      <p:ext uri="{BB962C8B-B14F-4D97-AF65-F5344CB8AC3E}">
        <p14:creationId xmlns:p14="http://schemas.microsoft.com/office/powerpoint/2010/main" val="4094127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Request for Review Process</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228600" y="895350"/>
            <a:ext cx="8362950" cy="4478149"/>
          </a:xfrm>
          <a:prstGeom prst="rect">
            <a:avLst/>
          </a:prstGeom>
        </p:spPr>
        <p:txBody>
          <a:bodyPr wrap="square">
            <a:spAutoFit/>
          </a:bodyPr>
          <a:lstStyle/>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a:solidFill>
                  <a:srgbClr val="002060"/>
                </a:solidFill>
                <a:latin typeface="Arial" panose="020B0604020202020204" pitchFamily="34" charset="0"/>
                <a:cs typeface="Arial" panose="020B0604020202020204" pitchFamily="34" charset="0"/>
              </a:rPr>
              <a:t>The Carrier/TPA will request review of the case(s) </a:t>
            </a:r>
            <a:r>
              <a:rPr lang="en-US" sz="1900" b="1" dirty="0">
                <a:solidFill>
                  <a:srgbClr val="002060"/>
                </a:solidFill>
                <a:latin typeface="Arial" panose="020B0604020202020204" pitchFamily="34" charset="0"/>
                <a:cs typeface="Arial" panose="020B0604020202020204" pitchFamily="34" charset="0"/>
              </a:rPr>
              <a:t>electronically</a:t>
            </a:r>
            <a:r>
              <a:rPr lang="en-US" sz="1900" dirty="0">
                <a:solidFill>
                  <a:srgbClr val="002060"/>
                </a:solidFill>
                <a:latin typeface="Arial" panose="020B0604020202020204" pitchFamily="34" charset="0"/>
                <a:cs typeface="Arial" panose="020B0604020202020204" pitchFamily="34" charset="0"/>
              </a:rPr>
              <a:t> on the Boards </a:t>
            </a:r>
            <a:r>
              <a:rPr lang="en-US" sz="1900" dirty="0" smtClean="0">
                <a:solidFill>
                  <a:srgbClr val="002060"/>
                </a:solidFill>
                <a:latin typeface="Arial" panose="020B0604020202020204" pitchFamily="34" charset="0"/>
                <a:cs typeface="Arial" panose="020B0604020202020204" pitchFamily="34" charset="0"/>
              </a:rPr>
              <a:t>webpage using the Payor Compliance application.</a:t>
            </a: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The </a:t>
            </a:r>
            <a:r>
              <a:rPr lang="en-US" sz="1900" dirty="0">
                <a:solidFill>
                  <a:srgbClr val="002060"/>
                </a:solidFill>
                <a:latin typeface="Arial" panose="020B0604020202020204" pitchFamily="34" charset="0"/>
                <a:cs typeface="Arial" panose="020B0604020202020204" pitchFamily="34" charset="0"/>
              </a:rPr>
              <a:t>Carrier/TPA will need to state the reason for their request for review (text box) and will be able to </a:t>
            </a:r>
            <a:r>
              <a:rPr lang="en-US" sz="1900" dirty="0" smtClean="0">
                <a:solidFill>
                  <a:srgbClr val="002060"/>
                </a:solidFill>
                <a:latin typeface="Arial" panose="020B0604020202020204" pitchFamily="34" charset="0"/>
                <a:cs typeface="Arial" panose="020B0604020202020204" pitchFamily="34" charset="0"/>
              </a:rPr>
              <a:t>upload </a:t>
            </a:r>
            <a:r>
              <a:rPr lang="en-US" sz="1900" dirty="0">
                <a:solidFill>
                  <a:srgbClr val="002060"/>
                </a:solidFill>
                <a:latin typeface="Arial" panose="020B0604020202020204" pitchFamily="34" charset="0"/>
                <a:cs typeface="Arial" panose="020B0604020202020204" pitchFamily="34" charset="0"/>
              </a:rPr>
              <a:t>and attach proof </a:t>
            </a:r>
            <a:r>
              <a:rPr lang="en-US" sz="1900" dirty="0" smtClean="0">
                <a:solidFill>
                  <a:srgbClr val="002060"/>
                </a:solidFill>
                <a:latin typeface="Arial" panose="020B0604020202020204" pitchFamily="34" charset="0"/>
                <a:cs typeface="Arial" panose="020B0604020202020204" pitchFamily="34" charset="0"/>
              </a:rPr>
              <a:t>to </a:t>
            </a:r>
            <a:r>
              <a:rPr lang="en-US" sz="1900" dirty="0">
                <a:solidFill>
                  <a:srgbClr val="002060"/>
                </a:solidFill>
                <a:latin typeface="Arial" panose="020B0604020202020204" pitchFamily="34" charset="0"/>
                <a:cs typeface="Arial" panose="020B0604020202020204" pitchFamily="34" charset="0"/>
              </a:rPr>
              <a:t>their request</a:t>
            </a:r>
            <a:r>
              <a:rPr lang="en-US" sz="1900" dirty="0" smtClean="0">
                <a:solidFill>
                  <a:srgbClr val="002060"/>
                </a:solidFill>
                <a:latin typeface="Arial" panose="020B0604020202020204" pitchFamily="34" charset="0"/>
                <a:cs typeface="Arial" panose="020B0604020202020204" pitchFamily="34" charset="0"/>
              </a:rPr>
              <a:t>.</a:t>
            </a: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After </a:t>
            </a:r>
            <a:r>
              <a:rPr lang="en-US" sz="1900" dirty="0">
                <a:solidFill>
                  <a:srgbClr val="002060"/>
                </a:solidFill>
                <a:latin typeface="Arial" panose="020B0604020202020204" pitchFamily="34" charset="0"/>
                <a:cs typeface="Arial" panose="020B0604020202020204" pitchFamily="34" charset="0"/>
              </a:rPr>
              <a:t>30 days has lapsed, the Board will review the Carriers/TPA’s request for review and determine whether the penalty should be upheld or withdrawn.</a:t>
            </a:r>
          </a:p>
          <a:p>
            <a:pPr marL="342900" lvl="1"/>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67379824-649E-44A5-BE34-46CF5007ABDB}" type="datetime4">
              <a:rPr lang="en-US" smtClean="0"/>
              <a:t>December 15, 2015</a:t>
            </a:fld>
            <a:endParaRPr lang="en-US" dirty="0"/>
          </a:p>
        </p:txBody>
      </p:sp>
    </p:spTree>
    <p:extLst>
      <p:ext uri="{BB962C8B-B14F-4D97-AF65-F5344CB8AC3E}">
        <p14:creationId xmlns:p14="http://schemas.microsoft.com/office/powerpoint/2010/main" val="2083054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 r="-75180" b="-108209"/>
          <a:stretch/>
        </p:blipFill>
        <p:spPr>
          <a:xfrm>
            <a:off x="304800" y="742950"/>
            <a:ext cx="15189304" cy="8250098"/>
          </a:xfrm>
          <a:prstGeom prst="rect">
            <a:avLst/>
          </a:prstGeom>
        </p:spPr>
      </p:pic>
      <p:sp>
        <p:nvSpPr>
          <p:cNvPr id="2" name="Title 1"/>
          <p:cNvSpPr>
            <a:spLocks noGrp="1"/>
          </p:cNvSpPr>
          <p:nvPr>
            <p:ph type="title"/>
          </p:nvPr>
        </p:nvSpPr>
        <p:spPr>
          <a:xfrm>
            <a:off x="76200" y="361950"/>
            <a:ext cx="7886700" cy="304800"/>
          </a:xfrm>
        </p:spPr>
        <p:txBody>
          <a:bodyPr/>
          <a:lstStyle/>
          <a:p>
            <a:pPr algn="l"/>
            <a:r>
              <a:rPr lang="en-US" sz="2000" dirty="0" smtClean="0">
                <a:solidFill>
                  <a:srgbClr val="002776"/>
                </a:solidFill>
                <a:latin typeface="Arial" panose="020B0604020202020204" pitchFamily="34" charset="0"/>
                <a:cs typeface="Arial" panose="020B0604020202020204" pitchFamily="34" charset="0"/>
              </a:rPr>
              <a:t>Log In</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7" name="Date Placeholder 6"/>
          <p:cNvSpPr>
            <a:spLocks noGrp="1"/>
          </p:cNvSpPr>
          <p:nvPr>
            <p:ph type="dt" sz="half" idx="10"/>
          </p:nvPr>
        </p:nvSpPr>
        <p:spPr/>
        <p:txBody>
          <a:bodyPr/>
          <a:lstStyle/>
          <a:p>
            <a:fld id="{5650F474-3AEB-48D3-905C-93776E6C39CA}" type="datetime4">
              <a:rPr lang="en-US" smtClean="0"/>
              <a:t>December 15, 2015</a:t>
            </a:fld>
            <a:endParaRPr lang="en-US" dirty="0"/>
          </a:p>
        </p:txBody>
      </p:sp>
    </p:spTree>
    <p:extLst>
      <p:ext uri="{BB962C8B-B14F-4D97-AF65-F5344CB8AC3E}">
        <p14:creationId xmlns:p14="http://schemas.microsoft.com/office/powerpoint/2010/main" val="1297070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8515350" cy="304800"/>
          </a:xfrm>
        </p:spPr>
        <p:txBody>
          <a:bodyPr/>
          <a:lstStyle/>
          <a:p>
            <a:pPr algn="l"/>
            <a:r>
              <a:rPr lang="en-US" sz="2000" dirty="0" smtClean="0">
                <a:solidFill>
                  <a:srgbClr val="002060"/>
                </a:solidFill>
                <a:latin typeface="Arial" panose="020B0604020202020204" pitchFamily="34" charset="0"/>
                <a:cs typeface="Arial" panose="020B0604020202020204" pitchFamily="34" charset="0"/>
              </a:rPr>
              <a:t>Main Screen</a:t>
            </a:r>
            <a:endParaRPr lang="en-US" sz="20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1" t="1" r="-36974" b="-83000"/>
          <a:stretch/>
        </p:blipFill>
        <p:spPr>
          <a:xfrm>
            <a:off x="6626" y="666750"/>
            <a:ext cx="12420600" cy="7277100"/>
          </a:xfrm>
          <a:prstGeom prst="rect">
            <a:avLst/>
          </a:prstGeom>
        </p:spPr>
      </p:pic>
      <p:sp>
        <p:nvSpPr>
          <p:cNvPr id="7" name="Date Placeholder 6"/>
          <p:cNvSpPr>
            <a:spLocks noGrp="1"/>
          </p:cNvSpPr>
          <p:nvPr>
            <p:ph type="dt" sz="half" idx="10"/>
          </p:nvPr>
        </p:nvSpPr>
        <p:spPr/>
        <p:txBody>
          <a:bodyPr/>
          <a:lstStyle/>
          <a:p>
            <a:fld id="{B3038CDC-2D0B-4654-9779-432A18669833}" type="datetime4">
              <a:rPr lang="en-US" smtClean="0"/>
              <a:t>December 15, 2015</a:t>
            </a:fld>
            <a:endParaRPr lang="en-US" dirty="0"/>
          </a:p>
        </p:txBody>
      </p:sp>
    </p:spTree>
    <p:extLst>
      <p:ext uri="{BB962C8B-B14F-4D97-AF65-F5344CB8AC3E}">
        <p14:creationId xmlns:p14="http://schemas.microsoft.com/office/powerpoint/2010/main" val="3249005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8515350" cy="304800"/>
          </a:xfrm>
        </p:spPr>
        <p:txBody>
          <a:bodyPr/>
          <a:lstStyle/>
          <a:p>
            <a:pPr algn="l"/>
            <a:r>
              <a:rPr lang="en-US" sz="2000" dirty="0" smtClean="0">
                <a:solidFill>
                  <a:srgbClr val="002060"/>
                </a:solidFill>
              </a:rPr>
              <a:t>Screen Print</a:t>
            </a:r>
            <a:endParaRPr lang="en-US" sz="2000" dirty="0">
              <a:solidFill>
                <a:srgbClr val="002060"/>
              </a:solidFill>
            </a:endParaRPr>
          </a:p>
        </p:txBody>
      </p:sp>
      <p:pic>
        <p:nvPicPr>
          <p:cNvPr id="3" name="Picture 2"/>
          <p:cNvPicPr>
            <a:picLocks noChangeAspect="1"/>
          </p:cNvPicPr>
          <p:nvPr/>
        </p:nvPicPr>
        <p:blipFill rotWithShape="1">
          <a:blip r:embed="rId2"/>
          <a:srcRect l="-51696" t="-82694" r="-51696" b="-76925"/>
          <a:stretch/>
        </p:blipFill>
        <p:spPr>
          <a:xfrm>
            <a:off x="-4572000" y="-2609850"/>
            <a:ext cx="18288000" cy="10287000"/>
          </a:xfrm>
          <a:prstGeom prst="rect">
            <a:avLst/>
          </a:prstGeom>
        </p:spPr>
      </p:pic>
      <p:sp>
        <p:nvSpPr>
          <p:cNvPr id="7" name="Date Placeholder 6"/>
          <p:cNvSpPr>
            <a:spLocks noGrp="1"/>
          </p:cNvSpPr>
          <p:nvPr>
            <p:ph type="dt" sz="half" idx="10"/>
          </p:nvPr>
        </p:nvSpPr>
        <p:spPr/>
        <p:txBody>
          <a:bodyPr/>
          <a:lstStyle/>
          <a:p>
            <a:fld id="{95F03954-857E-4E19-83F7-8CA6F7CB2A86}" type="datetime4">
              <a:rPr lang="en-US" smtClean="0"/>
              <a:t>December 15, 2015</a:t>
            </a:fld>
            <a:endParaRPr lang="en-US" dirty="0"/>
          </a:p>
        </p:txBody>
      </p:sp>
      <p:sp>
        <p:nvSpPr>
          <p:cNvPr id="4" name="Rectangle 3"/>
          <p:cNvSpPr/>
          <p:nvPr/>
        </p:nvSpPr>
        <p:spPr>
          <a:xfrm>
            <a:off x="76200" y="438149"/>
            <a:ext cx="1752600" cy="22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76200" y="330994"/>
            <a:ext cx="8515350" cy="304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rgbClr val="002060"/>
                </a:solidFill>
                <a:latin typeface="Arial" panose="020B0604020202020204" pitchFamily="34" charset="0"/>
                <a:cs typeface="Arial" panose="020B0604020202020204" pitchFamily="34" charset="0"/>
              </a:rPr>
              <a:t>Carrier Listing</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876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8515350" cy="45719"/>
          </a:xfrm>
        </p:spPr>
        <p:txBody>
          <a:bodyPr/>
          <a:lstStyle/>
          <a:p>
            <a:pPr algn="l"/>
            <a:r>
              <a:rPr lang="en-US" sz="2000" dirty="0" smtClean="0">
                <a:solidFill>
                  <a:srgbClr val="002060"/>
                </a:solidFill>
                <a:latin typeface="Arial" panose="020B0604020202020204" pitchFamily="34" charset="0"/>
                <a:cs typeface="Arial" panose="020B0604020202020204" pitchFamily="34" charset="0"/>
              </a:rPr>
              <a:t>Summary Page</a:t>
            </a:r>
            <a:endParaRPr lang="en-US" sz="20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b="1515"/>
          <a:stretch/>
        </p:blipFill>
        <p:spPr>
          <a:xfrm>
            <a:off x="27562" y="742951"/>
            <a:ext cx="8991600" cy="3886200"/>
          </a:xfrm>
          <a:prstGeom prst="rect">
            <a:avLst/>
          </a:prstGeom>
        </p:spPr>
      </p:pic>
      <p:sp>
        <p:nvSpPr>
          <p:cNvPr id="7" name="Date Placeholder 6"/>
          <p:cNvSpPr>
            <a:spLocks noGrp="1"/>
          </p:cNvSpPr>
          <p:nvPr>
            <p:ph type="dt" sz="half" idx="10"/>
          </p:nvPr>
        </p:nvSpPr>
        <p:spPr/>
        <p:txBody>
          <a:bodyPr/>
          <a:lstStyle/>
          <a:p>
            <a:fld id="{54EA45B3-7C4A-4499-AB59-27D724857816}" type="datetime4">
              <a:rPr lang="en-US" smtClean="0"/>
              <a:t>December 15, 2015</a:t>
            </a:fld>
            <a:endParaRPr lang="en-US" dirty="0"/>
          </a:p>
        </p:txBody>
      </p:sp>
    </p:spTree>
    <p:extLst>
      <p:ext uri="{BB962C8B-B14F-4D97-AF65-F5344CB8AC3E}">
        <p14:creationId xmlns:p14="http://schemas.microsoft.com/office/powerpoint/2010/main" val="2152330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132"/>
            <a:ext cx="8138160" cy="0"/>
          </a:xfrm>
        </p:spPr>
        <p:txBody>
          <a:bodyPr/>
          <a:lstStyle/>
          <a:p>
            <a:pPr algn="l"/>
            <a:r>
              <a:rPr lang="en-US" sz="2000" dirty="0" smtClean="0">
                <a:solidFill>
                  <a:srgbClr val="002060"/>
                </a:solidFill>
                <a:latin typeface="Arial" panose="020B0604020202020204" pitchFamily="34" charset="0"/>
                <a:cs typeface="Arial" panose="020B0604020202020204" pitchFamily="34" charset="0"/>
              </a:rPr>
              <a:t>Detail Screen</a:t>
            </a:r>
            <a:endParaRPr lang="en-US" sz="20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742949"/>
            <a:ext cx="9144000" cy="3962401"/>
          </a:xfrm>
          <a:prstGeom prst="rect">
            <a:avLst/>
          </a:prstGeom>
        </p:spPr>
      </p:pic>
      <p:sp>
        <p:nvSpPr>
          <p:cNvPr id="7" name="Date Placeholder 6"/>
          <p:cNvSpPr>
            <a:spLocks noGrp="1"/>
          </p:cNvSpPr>
          <p:nvPr>
            <p:ph type="dt" sz="half" idx="10"/>
          </p:nvPr>
        </p:nvSpPr>
        <p:spPr/>
        <p:txBody>
          <a:bodyPr/>
          <a:lstStyle/>
          <a:p>
            <a:fld id="{7B52A18E-66C1-49B0-B6CC-46A143298DA0}" type="datetime4">
              <a:rPr lang="en-US" smtClean="0"/>
              <a:t>December 15, 2015</a:t>
            </a:fld>
            <a:endParaRPr lang="en-US" dirty="0"/>
          </a:p>
        </p:txBody>
      </p:sp>
    </p:spTree>
    <p:extLst>
      <p:ext uri="{BB962C8B-B14F-4D97-AF65-F5344CB8AC3E}">
        <p14:creationId xmlns:p14="http://schemas.microsoft.com/office/powerpoint/2010/main" val="1891953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400" b="1" dirty="0" smtClean="0">
                <a:solidFill>
                  <a:srgbClr val="002776"/>
                </a:solidFill>
                <a:latin typeface="Arial" panose="020B0604020202020204" pitchFamily="34" charset="0"/>
                <a:cs typeface="Arial" panose="020B0604020202020204" pitchFamily="34" charset="0"/>
              </a:rPr>
              <a:t>Agenda</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228600" y="895350"/>
            <a:ext cx="8362950" cy="3893374"/>
          </a:xfrm>
          <a:prstGeom prst="rect">
            <a:avLst/>
          </a:prstGeom>
        </p:spPr>
        <p:txBody>
          <a:bodyPr wrap="square">
            <a:spAutoFit/>
          </a:bodyPr>
          <a:lstStyle/>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Introductions/Welcome</a:t>
            </a: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Address for Penalty Notice</a:t>
            </a: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Timelines for Issuance of Penalties</a:t>
            </a: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Request for Review Process</a:t>
            </a: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Hearing Process</a:t>
            </a: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Questions Received</a:t>
            </a: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Wrap Up/Questions</a:t>
            </a:r>
            <a:endParaRPr lang="en-US" sz="1900" dirty="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21730422-EBA8-4523-B649-5785A0059C8C}" type="datetime4">
              <a:rPr lang="en-US" smtClean="0"/>
              <a:t>December 15, 2015</a:t>
            </a:fld>
            <a:endParaRPr lang="en-US" dirty="0"/>
          </a:p>
        </p:txBody>
      </p:sp>
    </p:spTree>
    <p:extLst>
      <p:ext uri="{BB962C8B-B14F-4D97-AF65-F5344CB8AC3E}">
        <p14:creationId xmlns:p14="http://schemas.microsoft.com/office/powerpoint/2010/main" val="2198144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1"/>
            <a:ext cx="8528320" cy="380999"/>
          </a:xfrm>
        </p:spPr>
        <p:txBody>
          <a:bodyPr/>
          <a:lstStyle/>
          <a:p>
            <a:pPr algn="l"/>
            <a:r>
              <a:rPr lang="en-US" sz="2000" dirty="0" smtClean="0">
                <a:solidFill>
                  <a:srgbClr val="002060"/>
                </a:solidFill>
                <a:latin typeface="Arial" panose="020B0604020202020204" pitchFamily="34" charset="0"/>
                <a:cs typeface="Arial" panose="020B0604020202020204" pitchFamily="34" charset="0"/>
              </a:rPr>
              <a:t>Request Review</a:t>
            </a:r>
            <a:endParaRPr lang="en-US" sz="20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742950"/>
            <a:ext cx="9144000" cy="3872102"/>
          </a:xfrm>
          <a:prstGeom prst="rect">
            <a:avLst/>
          </a:prstGeom>
        </p:spPr>
      </p:pic>
      <p:sp>
        <p:nvSpPr>
          <p:cNvPr id="7" name="Date Placeholder 6"/>
          <p:cNvSpPr>
            <a:spLocks noGrp="1"/>
          </p:cNvSpPr>
          <p:nvPr>
            <p:ph type="dt" sz="half" idx="10"/>
          </p:nvPr>
        </p:nvSpPr>
        <p:spPr/>
        <p:txBody>
          <a:bodyPr/>
          <a:lstStyle/>
          <a:p>
            <a:fld id="{D42CFCB9-2CB8-492E-A582-6C455B756878}" type="datetime4">
              <a:rPr lang="en-US" smtClean="0"/>
              <a:t>December 15, 2015</a:t>
            </a:fld>
            <a:endParaRPr lang="en-US" dirty="0"/>
          </a:p>
        </p:txBody>
      </p:sp>
    </p:spTree>
    <p:extLst>
      <p:ext uri="{BB962C8B-B14F-4D97-AF65-F5344CB8AC3E}">
        <p14:creationId xmlns:p14="http://schemas.microsoft.com/office/powerpoint/2010/main" val="1372468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8515350" cy="381000"/>
          </a:xfrm>
        </p:spPr>
        <p:txBody>
          <a:bodyPr/>
          <a:lstStyle/>
          <a:p>
            <a:pPr algn="l"/>
            <a:r>
              <a:rPr lang="en-US" sz="2000" dirty="0" smtClean="0">
                <a:solidFill>
                  <a:srgbClr val="002060"/>
                </a:solidFill>
                <a:latin typeface="Arial" panose="020B0604020202020204" pitchFamily="34" charset="0"/>
                <a:cs typeface="Arial" panose="020B0604020202020204" pitchFamily="34" charset="0"/>
              </a:rPr>
              <a:t>Review Reason and Submit</a:t>
            </a:r>
            <a:endParaRPr lang="en-US" sz="20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742950"/>
            <a:ext cx="9144000" cy="3886200"/>
          </a:xfrm>
          <a:prstGeom prst="rect">
            <a:avLst/>
          </a:prstGeom>
        </p:spPr>
      </p:pic>
      <p:sp>
        <p:nvSpPr>
          <p:cNvPr id="7" name="Date Placeholder 6"/>
          <p:cNvSpPr>
            <a:spLocks noGrp="1"/>
          </p:cNvSpPr>
          <p:nvPr>
            <p:ph type="dt" sz="half" idx="10"/>
          </p:nvPr>
        </p:nvSpPr>
        <p:spPr/>
        <p:txBody>
          <a:bodyPr/>
          <a:lstStyle/>
          <a:p>
            <a:fld id="{72F16031-6B32-48EC-9AA1-1279FD73AA3B}" type="datetime4">
              <a:rPr lang="en-US" smtClean="0"/>
              <a:t>December 15, 2015</a:t>
            </a:fld>
            <a:endParaRPr lang="en-US" dirty="0"/>
          </a:p>
        </p:txBody>
      </p:sp>
    </p:spTree>
    <p:extLst>
      <p:ext uri="{BB962C8B-B14F-4D97-AF65-F5344CB8AC3E}">
        <p14:creationId xmlns:p14="http://schemas.microsoft.com/office/powerpoint/2010/main" val="3368448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Penalty Withdrawn</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228600" y="895350"/>
            <a:ext cx="8362950" cy="5647700"/>
          </a:xfrm>
          <a:prstGeom prst="rect">
            <a:avLst/>
          </a:prstGeom>
        </p:spPr>
        <p:txBody>
          <a:bodyPr wrap="square">
            <a:spAutoFit/>
          </a:bodyPr>
          <a:lstStyle/>
          <a:p>
            <a:pPr marL="342900" lvl="1"/>
            <a:endParaRPr lang="en-US" sz="1100" dirty="0" smtClean="0">
              <a:solidFill>
                <a:srgbClr val="002060"/>
              </a:solidFill>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If the penalty is withdrawn, the </a:t>
            </a:r>
            <a:r>
              <a:rPr lang="en-US" sz="1900" dirty="0">
                <a:solidFill>
                  <a:srgbClr val="002060"/>
                </a:solidFill>
                <a:latin typeface="Arial" panose="020B0604020202020204" pitchFamily="34" charset="0"/>
                <a:cs typeface="Arial" panose="020B0604020202020204" pitchFamily="34" charset="0"/>
              </a:rPr>
              <a:t>Carrier/TPA </a:t>
            </a:r>
            <a:r>
              <a:rPr lang="en-US" sz="1900" dirty="0" smtClean="0">
                <a:solidFill>
                  <a:srgbClr val="002060"/>
                </a:solidFill>
                <a:latin typeface="Arial" panose="020B0604020202020204" pitchFamily="34" charset="0"/>
                <a:cs typeface="Arial" panose="020B0604020202020204" pitchFamily="34" charset="0"/>
              </a:rPr>
              <a:t>will be able to see on the Boards webpage that their penalty amount and percentage of timely filings for that quarter has been updated with the new figures.</a:t>
            </a: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Once the Board has reconciled all claims in which review was requested, the Carrier/TPA will receive an invoice from the Board with the final penalty amount. </a:t>
            </a: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a:solidFill>
                  <a:srgbClr val="002060"/>
                </a:solidFill>
                <a:latin typeface="Arial" panose="020B0604020202020204" pitchFamily="34" charset="0"/>
                <a:cs typeface="Arial" panose="020B0604020202020204" pitchFamily="34" charset="0"/>
              </a:rPr>
              <a:t>Payment of the penalty is expected 10 days from the invoice notice.</a:t>
            </a: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If </a:t>
            </a:r>
            <a:r>
              <a:rPr lang="en-US" sz="1900" dirty="0">
                <a:solidFill>
                  <a:srgbClr val="002060"/>
                </a:solidFill>
                <a:latin typeface="Arial" panose="020B0604020202020204" pitchFamily="34" charset="0"/>
                <a:cs typeface="Arial" panose="020B0604020202020204" pitchFamily="34" charset="0"/>
              </a:rPr>
              <a:t>withdrawing a penalty results in the carrier meeting the performance standard, the carrier will be notified that they have met the performance standard and that additional penalties are waived.</a:t>
            </a: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182B52A0-2409-4C32-B774-9A739EFAA581}" type="datetime4">
              <a:rPr lang="en-US" smtClean="0"/>
              <a:t>December 15, 2015</a:t>
            </a:fld>
            <a:endParaRPr lang="en-US" dirty="0"/>
          </a:p>
        </p:txBody>
      </p:sp>
    </p:spTree>
    <p:extLst>
      <p:ext uri="{BB962C8B-B14F-4D97-AF65-F5344CB8AC3E}">
        <p14:creationId xmlns:p14="http://schemas.microsoft.com/office/powerpoint/2010/main" val="652725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Penalty Upheld</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228600" y="895350"/>
            <a:ext cx="8362950" cy="7694414"/>
          </a:xfrm>
          <a:prstGeom prst="rect">
            <a:avLst/>
          </a:prstGeom>
        </p:spPr>
        <p:txBody>
          <a:bodyPr wrap="square">
            <a:spAutoFit/>
          </a:bodyPr>
          <a:lstStyle/>
          <a:p>
            <a:pPr marL="685800" lvl="1" indent="-342900">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If the penalty is upheld, the </a:t>
            </a:r>
            <a:r>
              <a:rPr lang="en-US" sz="1900" dirty="0">
                <a:solidFill>
                  <a:srgbClr val="002060"/>
                </a:solidFill>
                <a:latin typeface="Arial" panose="020B0604020202020204" pitchFamily="34" charset="0"/>
                <a:cs typeface="Arial" panose="020B0604020202020204" pitchFamily="34" charset="0"/>
              </a:rPr>
              <a:t>Carrier/TPA </a:t>
            </a:r>
            <a:r>
              <a:rPr lang="en-US" sz="1900" dirty="0" smtClean="0">
                <a:solidFill>
                  <a:srgbClr val="002060"/>
                </a:solidFill>
                <a:latin typeface="Arial" panose="020B0604020202020204" pitchFamily="34" charset="0"/>
                <a:cs typeface="Arial" panose="020B0604020202020204" pitchFamily="34" charset="0"/>
              </a:rPr>
              <a:t>will receive an Administrative Determination advising of so. The Carrier/TPA has 30 days to object to the </a:t>
            </a:r>
            <a:r>
              <a:rPr lang="en-US" sz="1900" dirty="0">
                <a:solidFill>
                  <a:srgbClr val="002060"/>
                </a:solidFill>
                <a:latin typeface="Arial" panose="020B0604020202020204" pitchFamily="34" charset="0"/>
                <a:cs typeface="Arial" panose="020B0604020202020204" pitchFamily="34" charset="0"/>
              </a:rPr>
              <a:t>Administrative Determination.</a:t>
            </a: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a:solidFill>
                  <a:srgbClr val="002060"/>
                </a:solidFill>
                <a:latin typeface="Arial" panose="020B0604020202020204" pitchFamily="34" charset="0"/>
                <a:cs typeface="Arial" panose="020B0604020202020204" pitchFamily="34" charset="0"/>
              </a:rPr>
              <a:t>The Carrier/TPA will </a:t>
            </a:r>
            <a:r>
              <a:rPr lang="en-US" sz="1900" dirty="0" smtClean="0">
                <a:solidFill>
                  <a:srgbClr val="002060"/>
                </a:solidFill>
                <a:latin typeface="Arial" panose="020B0604020202020204" pitchFamily="34" charset="0"/>
                <a:cs typeface="Arial" panose="020B0604020202020204" pitchFamily="34" charset="0"/>
              </a:rPr>
              <a:t>object to the </a:t>
            </a:r>
            <a:r>
              <a:rPr lang="en-US" sz="1900" dirty="0">
                <a:solidFill>
                  <a:srgbClr val="002060"/>
                </a:solidFill>
                <a:latin typeface="Arial" panose="020B0604020202020204" pitchFamily="34" charset="0"/>
                <a:cs typeface="Arial" panose="020B0604020202020204" pitchFamily="34" charset="0"/>
              </a:rPr>
              <a:t>Administrative Determination </a:t>
            </a:r>
            <a:r>
              <a:rPr lang="en-US" sz="1900" b="1" dirty="0" smtClean="0">
                <a:solidFill>
                  <a:srgbClr val="002060"/>
                </a:solidFill>
                <a:latin typeface="Arial" panose="020B0604020202020204" pitchFamily="34" charset="0"/>
                <a:cs typeface="Arial" panose="020B0604020202020204" pitchFamily="34" charset="0"/>
              </a:rPr>
              <a:t>electronically</a:t>
            </a:r>
            <a:r>
              <a:rPr lang="en-US" sz="1900" dirty="0" smtClean="0">
                <a:solidFill>
                  <a:srgbClr val="002060"/>
                </a:solidFill>
                <a:latin typeface="Arial" panose="020B0604020202020204" pitchFamily="34" charset="0"/>
                <a:cs typeface="Arial" panose="020B0604020202020204" pitchFamily="34" charset="0"/>
              </a:rPr>
              <a:t> </a:t>
            </a:r>
            <a:r>
              <a:rPr lang="en-US" sz="1900" dirty="0">
                <a:solidFill>
                  <a:srgbClr val="002060"/>
                </a:solidFill>
                <a:latin typeface="Arial" panose="020B0604020202020204" pitchFamily="34" charset="0"/>
                <a:cs typeface="Arial" panose="020B0604020202020204" pitchFamily="34" charset="0"/>
              </a:rPr>
              <a:t>on the Boards webpage using the Payor Compliance application</a:t>
            </a:r>
            <a:r>
              <a:rPr lang="en-US" sz="1900" dirty="0" smtClean="0">
                <a:solidFill>
                  <a:srgbClr val="002060"/>
                </a:solidFill>
                <a:latin typeface="Arial" panose="020B0604020202020204" pitchFamily="34" charset="0"/>
                <a:cs typeface="Arial" panose="020B0604020202020204" pitchFamily="34" charset="0"/>
              </a:rPr>
              <a:t>.</a:t>
            </a: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a:solidFill>
                  <a:srgbClr val="002060"/>
                </a:solidFill>
                <a:latin typeface="Arial" panose="020B0604020202020204" pitchFamily="34" charset="0"/>
                <a:cs typeface="Arial" panose="020B0604020202020204" pitchFamily="34" charset="0"/>
              </a:rPr>
              <a:t>The Carrier/TPA will need to state the reason for their </a:t>
            </a:r>
            <a:r>
              <a:rPr lang="en-US" sz="1900" dirty="0" smtClean="0">
                <a:solidFill>
                  <a:srgbClr val="002060"/>
                </a:solidFill>
                <a:latin typeface="Arial" panose="020B0604020202020204" pitchFamily="34" charset="0"/>
                <a:cs typeface="Arial" panose="020B0604020202020204" pitchFamily="34" charset="0"/>
              </a:rPr>
              <a:t>objection </a:t>
            </a:r>
            <a:r>
              <a:rPr lang="en-US" sz="1900" dirty="0">
                <a:solidFill>
                  <a:srgbClr val="002060"/>
                </a:solidFill>
                <a:latin typeface="Arial" panose="020B0604020202020204" pitchFamily="34" charset="0"/>
                <a:cs typeface="Arial" panose="020B0604020202020204" pitchFamily="34" charset="0"/>
              </a:rPr>
              <a:t>(text box) and will be able to upload and attach proof to their request</a:t>
            </a:r>
            <a:r>
              <a:rPr lang="en-US" sz="1900" dirty="0" smtClean="0">
                <a:solidFill>
                  <a:srgbClr val="002060"/>
                </a:solidFill>
                <a:latin typeface="Arial" panose="020B0604020202020204" pitchFamily="34" charset="0"/>
                <a:cs typeface="Arial" panose="020B0604020202020204" pitchFamily="34" charset="0"/>
              </a:rPr>
              <a:t>.</a:t>
            </a: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US" sz="1900" dirty="0">
                <a:solidFill>
                  <a:srgbClr val="002060"/>
                </a:solidFill>
                <a:latin typeface="Arial" panose="020B0604020202020204" pitchFamily="34" charset="0"/>
                <a:cs typeface="Arial" panose="020B0604020202020204" pitchFamily="34" charset="0"/>
              </a:rPr>
              <a:t>Objections to this decision made without reasonable grounds are subject to additional penalties under WCL §114-a(3).</a:t>
            </a:r>
          </a:p>
          <a:p>
            <a:pPr marL="342900" lvl="1"/>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FFAB15EE-36EF-4762-9173-F5FA8BC9CF6A}" type="datetime4">
              <a:rPr lang="en-US" smtClean="0"/>
              <a:t>December 15, 2015</a:t>
            </a:fld>
            <a:endParaRPr lang="en-US" dirty="0"/>
          </a:p>
        </p:txBody>
      </p:sp>
    </p:spTree>
    <p:extLst>
      <p:ext uri="{BB962C8B-B14F-4D97-AF65-F5344CB8AC3E}">
        <p14:creationId xmlns:p14="http://schemas.microsoft.com/office/powerpoint/2010/main" val="1245195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Hearing Process</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228600" y="895350"/>
            <a:ext cx="8362950" cy="6663363"/>
          </a:xfrm>
          <a:prstGeom prst="rect">
            <a:avLst/>
          </a:prstGeom>
        </p:spPr>
        <p:txBody>
          <a:bodyPr wrap="square">
            <a:spAutoFit/>
          </a:bodyPr>
          <a:lstStyle/>
          <a:p>
            <a:pPr marL="685800" lvl="1" indent="-342900">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If the Carrier/TPA objects to the Administrative Determination, they will receive a hearing notice with the date and time of their hearing. </a:t>
            </a:r>
            <a:endParaRPr lang="en-US" sz="2000" dirty="0" smtClean="0">
              <a:solidFill>
                <a:srgbClr val="002060"/>
              </a:solidFill>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000" dirty="0">
                <a:solidFill>
                  <a:srgbClr val="002776"/>
                </a:solidFill>
                <a:latin typeface="Arial" panose="020B0604020202020204" pitchFamily="34" charset="0"/>
                <a:cs typeface="Arial" panose="020B0604020202020204" pitchFamily="34" charset="0"/>
              </a:rPr>
              <a:t>The sole issue addressed at such hearings will be the penalty issue.</a:t>
            </a:r>
          </a:p>
          <a:p>
            <a:pPr marL="342900" lvl="1"/>
            <a:endParaRPr lang="en-US" sz="2000" dirty="0" smtClean="0">
              <a:solidFill>
                <a:srgbClr val="002776"/>
              </a:solidFill>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000" dirty="0">
                <a:solidFill>
                  <a:srgbClr val="002776"/>
                </a:solidFill>
                <a:latin typeface="Arial" panose="020B0604020202020204" pitchFamily="34" charset="0"/>
                <a:cs typeface="Arial" panose="020B0604020202020204" pitchFamily="34" charset="0"/>
              </a:rPr>
              <a:t>Hearings will be set by carrier, not by claim, to address all outstanding penalties upheld for that quarter.</a:t>
            </a:r>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D5C14029-A318-400A-A151-226226217005}" type="datetime4">
              <a:rPr lang="en-US" smtClean="0"/>
              <a:t>December 15, 2015</a:t>
            </a:fld>
            <a:endParaRPr lang="en-US" dirty="0"/>
          </a:p>
        </p:txBody>
      </p:sp>
    </p:spTree>
    <p:extLst>
      <p:ext uri="{BB962C8B-B14F-4D97-AF65-F5344CB8AC3E}">
        <p14:creationId xmlns:p14="http://schemas.microsoft.com/office/powerpoint/2010/main" val="506898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1950"/>
            <a:ext cx="8515350" cy="609600"/>
          </a:xfrm>
        </p:spPr>
        <p:txBody>
          <a:bodyPr/>
          <a:lstStyle/>
          <a:p>
            <a:pPr algn="l"/>
            <a:r>
              <a:rPr lang="en-US" sz="3200" dirty="0" smtClean="0">
                <a:solidFill>
                  <a:srgbClr val="002060"/>
                </a:solidFill>
              </a:rPr>
              <a:t>Access to Request Review</a:t>
            </a:r>
            <a:endParaRPr lang="en-US" sz="3200" dirty="0">
              <a:solidFill>
                <a:srgbClr val="002060"/>
              </a:solidFill>
            </a:endParaRPr>
          </a:p>
        </p:txBody>
      </p:sp>
      <p:sp>
        <p:nvSpPr>
          <p:cNvPr id="3" name="Date Placeholder 2"/>
          <p:cNvSpPr>
            <a:spLocks noGrp="1"/>
          </p:cNvSpPr>
          <p:nvPr>
            <p:ph type="dt" sz="half" idx="10"/>
          </p:nvPr>
        </p:nvSpPr>
        <p:spPr/>
        <p:txBody>
          <a:bodyPr/>
          <a:lstStyle/>
          <a:p>
            <a:fld id="{0E3DFBE2-7EDD-4D42-A66E-E3AC085E3737}" type="datetime4">
              <a:rPr lang="en-US" smtClean="0"/>
              <a:pPr/>
              <a:t>December 15, 2015</a:t>
            </a:fld>
            <a:endParaRPr lang="en-US" dirty="0"/>
          </a:p>
        </p:txBody>
      </p:sp>
      <p:sp>
        <p:nvSpPr>
          <p:cNvPr id="4" name="Rectangle 3"/>
          <p:cNvSpPr/>
          <p:nvPr/>
        </p:nvSpPr>
        <p:spPr>
          <a:xfrm>
            <a:off x="152400" y="1047750"/>
            <a:ext cx="8686800" cy="2862322"/>
          </a:xfrm>
          <a:prstGeom prst="rect">
            <a:avLst/>
          </a:prstGeom>
        </p:spPr>
        <p:txBody>
          <a:bodyPr wrap="square">
            <a:spAutoFit/>
          </a:bodyPr>
          <a:lstStyle/>
          <a:p>
            <a:endPar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Carrier/TPA’s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assigned an individual as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“administrator” for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eClaims</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Inquiry when they set up their initial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registration. The “administrator” has the ability to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add/remove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users.</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 order to request review the “administrator” needs to verify that individual has been added</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as a user</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Below is the link that is used by the administrator to add or remove users.</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en-US"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en-US" u="sng"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2"/>
              </a:rPr>
              <a:t>://www.wcb.ny.gov/content/ebiz/eclaims/Registration/AdminResponsibilities.jsp</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5985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0750"/>
            <a:ext cx="7677150" cy="1447800"/>
          </a:xfrm>
        </p:spPr>
        <p:txBody>
          <a:bodyPr/>
          <a:lstStyle/>
          <a:p>
            <a:r>
              <a:rPr lang="en-US" sz="3600" dirty="0" smtClean="0">
                <a:solidFill>
                  <a:srgbClr val="002060"/>
                </a:solidFill>
              </a:rPr>
              <a:t>Questions Received</a:t>
            </a:r>
            <a:endParaRPr lang="en-US" sz="3600" dirty="0">
              <a:solidFill>
                <a:srgbClr val="002060"/>
              </a:solidFill>
            </a:endParaRPr>
          </a:p>
        </p:txBody>
      </p:sp>
      <p:sp>
        <p:nvSpPr>
          <p:cNvPr id="6" name="Date Placeholder 5"/>
          <p:cNvSpPr>
            <a:spLocks noGrp="1"/>
          </p:cNvSpPr>
          <p:nvPr>
            <p:ph type="dt" sz="half" idx="10"/>
          </p:nvPr>
        </p:nvSpPr>
        <p:spPr/>
        <p:txBody>
          <a:bodyPr/>
          <a:lstStyle/>
          <a:p>
            <a:fld id="{F6016991-04E4-4541-85CF-99716CAFEBF6}" type="datetime4">
              <a:rPr lang="en-US" smtClean="0"/>
              <a:t>December 15, 2015</a:t>
            </a:fld>
            <a:endParaRPr lang="en-US" dirty="0"/>
          </a:p>
        </p:txBody>
      </p:sp>
    </p:spTree>
    <p:extLst>
      <p:ext uri="{BB962C8B-B14F-4D97-AF65-F5344CB8AC3E}">
        <p14:creationId xmlns:p14="http://schemas.microsoft.com/office/powerpoint/2010/main" val="2711316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Questions</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76200" y="895350"/>
            <a:ext cx="8515350" cy="7848302"/>
          </a:xfrm>
          <a:prstGeom prst="rect">
            <a:avLst/>
          </a:prstGeom>
        </p:spPr>
        <p:txBody>
          <a:bodyPr wrap="square">
            <a:spAutoFit/>
          </a:bodyPr>
          <a:lstStyle/>
          <a:p>
            <a:r>
              <a:rPr lang="en-US" b="1" dirty="0" smtClean="0">
                <a:solidFill>
                  <a:srgbClr val="002060"/>
                </a:solidFill>
                <a:latin typeface="Arial" panose="020B0604020202020204" pitchFamily="34" charset="0"/>
                <a:cs typeface="Arial" panose="020B0604020202020204" pitchFamily="34" charset="0"/>
              </a:rPr>
              <a:t>Question:</a:t>
            </a:r>
          </a:p>
          <a:p>
            <a:r>
              <a:rPr lang="en-US" dirty="0" smtClean="0">
                <a:solidFill>
                  <a:srgbClr val="002060"/>
                </a:solidFill>
                <a:latin typeface="Arial" panose="020B0604020202020204" pitchFamily="34" charset="0"/>
                <a:cs typeface="Arial" panose="020B0604020202020204" pitchFamily="34" charset="0"/>
              </a:rPr>
              <a:t>The </a:t>
            </a:r>
            <a:r>
              <a:rPr lang="en-US" dirty="0">
                <a:solidFill>
                  <a:srgbClr val="002060"/>
                </a:solidFill>
                <a:latin typeface="Arial" panose="020B0604020202020204" pitchFamily="34" charset="0"/>
                <a:cs typeface="Arial" panose="020B0604020202020204" pitchFamily="34" charset="0"/>
              </a:rPr>
              <a:t>FROI is due </a:t>
            </a:r>
            <a:r>
              <a:rPr lang="en-US" u="sng" dirty="0">
                <a:solidFill>
                  <a:srgbClr val="002060"/>
                </a:solidFill>
                <a:latin typeface="Arial" panose="020B0604020202020204" pitchFamily="34" charset="0"/>
                <a:cs typeface="Arial" panose="020B0604020202020204" pitchFamily="34" charset="0"/>
              </a:rPr>
              <a:t>prior</a:t>
            </a:r>
            <a:r>
              <a:rPr lang="en-US" dirty="0">
                <a:solidFill>
                  <a:srgbClr val="002060"/>
                </a:solidFill>
                <a:latin typeface="Arial" panose="020B0604020202020204" pitchFamily="34" charset="0"/>
                <a:cs typeface="Arial" panose="020B0604020202020204" pitchFamily="34" charset="0"/>
              </a:rPr>
              <a:t> to the claim being reported by the Employer to the Carrier and/or being received by the Carrier</a:t>
            </a:r>
            <a:r>
              <a:rPr lang="en-US" dirty="0" smtClean="0">
                <a:solidFill>
                  <a:srgbClr val="002060"/>
                </a:solidFill>
                <a:latin typeface="Arial" panose="020B0604020202020204" pitchFamily="34" charset="0"/>
                <a:cs typeface="Arial" panose="020B0604020202020204" pitchFamily="34" charset="0"/>
              </a:rPr>
              <a:t>?</a:t>
            </a:r>
            <a:endParaRPr lang="en-US" sz="1200" dirty="0" smtClean="0">
              <a:solidFill>
                <a:srgbClr val="002060"/>
              </a:solidFill>
              <a:latin typeface="Arial" panose="020B0604020202020204" pitchFamily="34" charset="0"/>
              <a:cs typeface="Arial" panose="020B0604020202020204" pitchFamily="34" charset="0"/>
            </a:endParaRPr>
          </a:p>
          <a:p>
            <a:endParaRPr lang="en-US" sz="900"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Answer:</a:t>
            </a:r>
            <a:endParaRPr lang="en-US" sz="2400"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The penalty stands as Section 54(2) of the Workers Compensation Law states notice and knowledge to the employer is notice and knowledge to the carrier. It is in the best interest of the carrier to educate their employers regarding timely notice. The Board regularly speaks with employers and has and will continue to advise them of their obligation to timely notify carriers of an injury</a:t>
            </a:r>
            <a:r>
              <a:rPr lang="en-US" dirty="0" smtClean="0">
                <a:solidFill>
                  <a:srgbClr val="002060"/>
                </a:solidFill>
                <a:latin typeface="Arial" panose="020B0604020202020204" pitchFamily="34" charset="0"/>
                <a:cs typeface="Arial" panose="020B0604020202020204" pitchFamily="34" charset="0"/>
              </a:rPr>
              <a:t>.</a:t>
            </a:r>
          </a:p>
          <a:p>
            <a:endParaRPr lang="en-US" dirty="0">
              <a:solidFill>
                <a:srgbClr val="002060"/>
              </a:solidFill>
              <a:latin typeface="Arial" panose="020B0604020202020204" pitchFamily="34" charset="0"/>
              <a:cs typeface="Arial" panose="020B0604020202020204" pitchFamily="34" charset="0"/>
            </a:endParaRPr>
          </a:p>
          <a:p>
            <a:r>
              <a:rPr lang="en-US" dirty="0">
                <a:solidFill>
                  <a:srgbClr val="002060"/>
                </a:solidFill>
                <a:latin typeface="Arial" panose="020B0604020202020204" pitchFamily="34" charset="0"/>
                <a:cs typeface="Arial" panose="020B0604020202020204" pitchFamily="34" charset="0"/>
              </a:rPr>
              <a:t>The Board is tracking both the employer knowledge date along with the claims administrator knowledge date. Initially no penalties will be imposed against the employer. After an initial time period, all penalties available under the law will be considered including when appropriate, WCL 110 (4) against the employer. </a:t>
            </a: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4A67926F-E8B3-4BA2-AF06-E1B8C711B27D}" type="datetime4">
              <a:rPr lang="en-US" smtClean="0"/>
              <a:t>December 15, 2015</a:t>
            </a:fld>
            <a:endParaRPr lang="en-US" dirty="0"/>
          </a:p>
        </p:txBody>
      </p:sp>
    </p:spTree>
    <p:extLst>
      <p:ext uri="{BB962C8B-B14F-4D97-AF65-F5344CB8AC3E}">
        <p14:creationId xmlns:p14="http://schemas.microsoft.com/office/powerpoint/2010/main" val="973506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Questions</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228600" y="895350"/>
            <a:ext cx="8362950" cy="7925246"/>
          </a:xfrm>
          <a:prstGeom prst="rect">
            <a:avLst/>
          </a:prstGeom>
        </p:spPr>
        <p:txBody>
          <a:bodyPr wrap="square">
            <a:spAutoFit/>
          </a:bodyPr>
          <a:lstStyle/>
          <a:p>
            <a:r>
              <a:rPr lang="en-US" sz="1600" b="1" dirty="0">
                <a:solidFill>
                  <a:srgbClr val="002060"/>
                </a:solidFill>
                <a:latin typeface="Arial" panose="020B0604020202020204" pitchFamily="34" charset="0"/>
                <a:cs typeface="Arial" panose="020B0604020202020204" pitchFamily="34" charset="0"/>
              </a:rPr>
              <a:t>Question:</a:t>
            </a:r>
            <a:r>
              <a:rPr lang="en-US" sz="1600" dirty="0">
                <a:solidFill>
                  <a:srgbClr val="002060"/>
                </a:solidFill>
                <a:latin typeface="Arial" panose="020B0604020202020204" pitchFamily="34" charset="0"/>
                <a:cs typeface="Arial" panose="020B0604020202020204" pitchFamily="34" charset="0"/>
              </a:rPr>
              <a:t>  </a:t>
            </a:r>
          </a:p>
          <a:p>
            <a:r>
              <a:rPr lang="en-US" sz="1600" dirty="0">
                <a:solidFill>
                  <a:srgbClr val="002060"/>
                </a:solidFill>
                <a:latin typeface="Arial" panose="020B0604020202020204" pitchFamily="34" charset="0"/>
                <a:cs typeface="Arial" panose="020B0604020202020204" pitchFamily="34" charset="0"/>
              </a:rPr>
              <a:t>What if the Payor notices that incorrect data was submitted to the Board after a penalty has been issued that changes the timelines and makes the claim timely. </a:t>
            </a:r>
            <a:endParaRPr lang="en-US" sz="1600" dirty="0" smtClean="0">
              <a:solidFill>
                <a:srgbClr val="002060"/>
              </a:solidFill>
              <a:latin typeface="Arial" panose="020B0604020202020204" pitchFamily="34" charset="0"/>
              <a:cs typeface="Arial" panose="020B0604020202020204" pitchFamily="34" charset="0"/>
            </a:endParaRPr>
          </a:p>
          <a:p>
            <a:endParaRPr lang="en-US" sz="1100" b="1" dirty="0">
              <a:solidFill>
                <a:srgbClr val="002060"/>
              </a:solidFill>
              <a:latin typeface="Arial" panose="020B0604020202020204" pitchFamily="34" charset="0"/>
              <a:cs typeface="Arial" panose="020B0604020202020204" pitchFamily="34" charset="0"/>
            </a:endParaRPr>
          </a:p>
          <a:p>
            <a:r>
              <a:rPr lang="en-US" sz="1600" b="1" dirty="0" smtClean="0">
                <a:solidFill>
                  <a:srgbClr val="002060"/>
                </a:solidFill>
                <a:latin typeface="Arial" panose="020B0604020202020204" pitchFamily="34" charset="0"/>
                <a:cs typeface="Arial" panose="020B0604020202020204" pitchFamily="34" charset="0"/>
              </a:rPr>
              <a:t>Answer</a:t>
            </a:r>
            <a:r>
              <a:rPr lang="en-US" sz="1600" b="1" dirty="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 </a:t>
            </a:r>
          </a:p>
          <a:p>
            <a:r>
              <a:rPr lang="en-US" sz="1600" dirty="0" smtClean="0">
                <a:solidFill>
                  <a:srgbClr val="002060"/>
                </a:solidFill>
                <a:latin typeface="Arial" panose="020B0604020202020204" pitchFamily="34" charset="0"/>
                <a:cs typeface="Arial" panose="020B0604020202020204" pitchFamily="34" charset="0"/>
              </a:rPr>
              <a:t>The </a:t>
            </a:r>
            <a:r>
              <a:rPr lang="en-US" sz="1600" dirty="0">
                <a:solidFill>
                  <a:srgbClr val="002060"/>
                </a:solidFill>
                <a:latin typeface="Arial" panose="020B0604020202020204" pitchFamily="34" charset="0"/>
                <a:cs typeface="Arial" panose="020B0604020202020204" pitchFamily="34" charset="0"/>
              </a:rPr>
              <a:t>Payor should request review of the penalty </a:t>
            </a:r>
            <a:r>
              <a:rPr lang="en-US" sz="1600" dirty="0" smtClean="0">
                <a:solidFill>
                  <a:srgbClr val="002060"/>
                </a:solidFill>
                <a:latin typeface="Arial" panose="020B0604020202020204" pitchFamily="34" charset="0"/>
                <a:cs typeface="Arial" panose="020B0604020202020204" pitchFamily="34" charset="0"/>
              </a:rPr>
              <a:t>and </a:t>
            </a:r>
            <a:r>
              <a:rPr lang="en-US" sz="1600" dirty="0">
                <a:solidFill>
                  <a:srgbClr val="002060"/>
                </a:solidFill>
                <a:latin typeface="Arial" panose="020B0604020202020204" pitchFamily="34" charset="0"/>
                <a:cs typeface="Arial" panose="020B0604020202020204" pitchFamily="34" charset="0"/>
              </a:rPr>
              <a:t>send the FROI 02 making the correction. The Request for Review will be processed and the penalty will be withdrawn. The </a:t>
            </a:r>
            <a:r>
              <a:rPr lang="en-US" sz="1600" dirty="0" err="1">
                <a:solidFill>
                  <a:srgbClr val="002060"/>
                </a:solidFill>
                <a:latin typeface="Arial" panose="020B0604020202020204" pitchFamily="34" charset="0"/>
                <a:cs typeface="Arial" panose="020B0604020202020204" pitchFamily="34" charset="0"/>
              </a:rPr>
              <a:t>P</a:t>
            </a:r>
            <a:r>
              <a:rPr lang="en-US" sz="1600" dirty="0" err="1" smtClean="0">
                <a:solidFill>
                  <a:srgbClr val="002060"/>
                </a:solidFill>
                <a:latin typeface="Arial" panose="020B0604020202020204" pitchFamily="34" charset="0"/>
                <a:cs typeface="Arial" panose="020B0604020202020204" pitchFamily="34" charset="0"/>
              </a:rPr>
              <a:t>ayor’s</a:t>
            </a:r>
            <a:r>
              <a:rPr lang="en-US" sz="1600" dirty="0" smtClean="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should send all corrections (FROI 02) prior to the end of the quarter so that the data measured is accurate. </a:t>
            </a:r>
          </a:p>
          <a:p>
            <a:endParaRPr lang="en-US" sz="1100" dirty="0">
              <a:solidFill>
                <a:srgbClr val="002060"/>
              </a:solidFill>
              <a:latin typeface="Arial" panose="020B0604020202020204" pitchFamily="34" charset="0"/>
              <a:cs typeface="Arial" panose="020B0604020202020204" pitchFamily="34" charset="0"/>
            </a:endParaRPr>
          </a:p>
          <a:p>
            <a:r>
              <a:rPr lang="en-US" sz="1600" b="1" dirty="0" smtClean="0">
                <a:solidFill>
                  <a:srgbClr val="002060"/>
                </a:solidFill>
                <a:latin typeface="Arial" panose="020B0604020202020204" pitchFamily="34" charset="0"/>
                <a:cs typeface="Arial" panose="020B0604020202020204" pitchFamily="34" charset="0"/>
              </a:rPr>
              <a:t>Question</a:t>
            </a:r>
            <a:r>
              <a:rPr lang="en-US" sz="1600" b="1" dirty="0">
                <a:solidFill>
                  <a:srgbClr val="002060"/>
                </a:solidFill>
                <a:latin typeface="Arial" panose="020B0604020202020204" pitchFamily="34" charset="0"/>
                <a:cs typeface="Arial" panose="020B0604020202020204" pitchFamily="34" charset="0"/>
              </a:rPr>
              <a:t>: </a:t>
            </a:r>
            <a:endParaRPr lang="en-US" sz="1600" dirty="0">
              <a:solidFill>
                <a:srgbClr val="002060"/>
              </a:solidFill>
              <a:latin typeface="Arial" panose="020B0604020202020204" pitchFamily="34" charset="0"/>
              <a:cs typeface="Arial" panose="020B0604020202020204" pitchFamily="34" charset="0"/>
            </a:endParaRPr>
          </a:p>
          <a:p>
            <a:r>
              <a:rPr lang="en-US" sz="1600" dirty="0">
                <a:solidFill>
                  <a:srgbClr val="002060"/>
                </a:solidFill>
                <a:latin typeface="Arial" panose="020B0604020202020204" pitchFamily="34" charset="0"/>
                <a:cs typeface="Arial" panose="020B0604020202020204" pitchFamily="34" charset="0"/>
              </a:rPr>
              <a:t>What if the Payor notices that incorrect data was submitted to the Board which would </a:t>
            </a:r>
            <a:r>
              <a:rPr lang="en-US" sz="1600" b="1" dirty="0">
                <a:solidFill>
                  <a:srgbClr val="002060"/>
                </a:solidFill>
                <a:latin typeface="Arial" panose="020B0604020202020204" pitchFamily="34" charset="0"/>
                <a:cs typeface="Arial" panose="020B0604020202020204" pitchFamily="34" charset="0"/>
              </a:rPr>
              <a:t>not</a:t>
            </a:r>
            <a:r>
              <a:rPr lang="en-US" sz="1600" dirty="0">
                <a:solidFill>
                  <a:srgbClr val="002060"/>
                </a:solidFill>
                <a:latin typeface="Arial" panose="020B0604020202020204" pitchFamily="34" charset="0"/>
                <a:cs typeface="Arial" panose="020B0604020202020204" pitchFamily="34" charset="0"/>
              </a:rPr>
              <a:t> change the timeliness of the FROI.</a:t>
            </a:r>
          </a:p>
          <a:p>
            <a:endParaRPr lang="en-US" sz="1100" b="1" dirty="0">
              <a:solidFill>
                <a:srgbClr val="002060"/>
              </a:solidFill>
              <a:latin typeface="Arial" panose="020B0604020202020204" pitchFamily="34" charset="0"/>
              <a:cs typeface="Arial" panose="020B0604020202020204" pitchFamily="34" charset="0"/>
            </a:endParaRPr>
          </a:p>
          <a:p>
            <a:r>
              <a:rPr lang="en-US" sz="1600" b="1" dirty="0" smtClean="0">
                <a:solidFill>
                  <a:srgbClr val="002060"/>
                </a:solidFill>
                <a:latin typeface="Arial" panose="020B0604020202020204" pitchFamily="34" charset="0"/>
                <a:cs typeface="Arial" panose="020B0604020202020204" pitchFamily="34" charset="0"/>
              </a:rPr>
              <a:t>Answer</a:t>
            </a:r>
            <a:r>
              <a:rPr lang="en-US" sz="1600" b="1" dirty="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 </a:t>
            </a:r>
          </a:p>
          <a:p>
            <a:r>
              <a:rPr lang="en-US" sz="1600" dirty="0">
                <a:solidFill>
                  <a:srgbClr val="002060"/>
                </a:solidFill>
                <a:latin typeface="Arial" panose="020B0604020202020204" pitchFamily="34" charset="0"/>
                <a:cs typeface="Arial" panose="020B0604020202020204" pitchFamily="34" charset="0"/>
              </a:rPr>
              <a:t>The Payor should send the FROI 02 making the correction as soon as possible. The Payor should not request review of the penalty. </a:t>
            </a:r>
          </a:p>
          <a:p>
            <a:pPr marL="685800" lvl="1" indent="-342900">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smtClean="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342900" lvl="1"/>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endParaRPr lang="en-US" sz="1900" dirty="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12DCAE29-93E0-4219-8C1F-F9C0DA5D8F8F}" type="datetime4">
              <a:rPr lang="en-US" smtClean="0"/>
              <a:t>December 15, 2015</a:t>
            </a:fld>
            <a:endParaRPr lang="en-US" dirty="0"/>
          </a:p>
        </p:txBody>
      </p:sp>
    </p:spTree>
    <p:extLst>
      <p:ext uri="{BB962C8B-B14F-4D97-AF65-F5344CB8AC3E}">
        <p14:creationId xmlns:p14="http://schemas.microsoft.com/office/powerpoint/2010/main" val="3491335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528" t="297"/>
          <a:stretch/>
        </p:blipFill>
        <p:spPr>
          <a:xfrm flipH="1">
            <a:off x="4904063" y="1692774"/>
            <a:ext cx="3023682" cy="2376297"/>
          </a:xfrm>
          <a:prstGeom prst="rect">
            <a:avLst/>
          </a:prstGeom>
        </p:spPr>
      </p:pic>
      <p:grpSp>
        <p:nvGrpSpPr>
          <p:cNvPr id="15" name="Group 14"/>
          <p:cNvGrpSpPr/>
          <p:nvPr/>
        </p:nvGrpSpPr>
        <p:grpSpPr>
          <a:xfrm>
            <a:off x="1219200" y="1692774"/>
            <a:ext cx="6444413" cy="2374467"/>
            <a:chOff x="113062" y="1866377"/>
            <a:chExt cx="11479137" cy="4221272"/>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62" y="1866377"/>
              <a:ext cx="6573272" cy="4221272"/>
            </a:xfrm>
            <a:prstGeom prst="rect">
              <a:avLst/>
            </a:prstGeom>
          </p:spPr>
        </p:pic>
        <p:sp>
          <p:nvSpPr>
            <p:cNvPr id="6" name="TextBox 5"/>
            <p:cNvSpPr txBox="1"/>
            <p:nvPr/>
          </p:nvSpPr>
          <p:spPr>
            <a:xfrm>
              <a:off x="129510" y="3498080"/>
              <a:ext cx="688932" cy="1641475"/>
            </a:xfrm>
            <a:prstGeom prst="rect">
              <a:avLst/>
            </a:prstGeom>
            <a:noFill/>
          </p:spPr>
          <p:txBody>
            <a:bodyPr wrap="square" rtlCol="0">
              <a:spAutoFit/>
            </a:bodyPr>
            <a:lstStyle/>
            <a:p>
              <a:r>
                <a:rPr lang="en-US" sz="5400" dirty="0"/>
                <a:t>Q</a:t>
              </a:r>
            </a:p>
          </p:txBody>
        </p:sp>
        <p:sp>
          <p:nvSpPr>
            <p:cNvPr id="7" name="TextBox 6"/>
            <p:cNvSpPr txBox="1"/>
            <p:nvPr/>
          </p:nvSpPr>
          <p:spPr>
            <a:xfrm>
              <a:off x="1615857" y="3173394"/>
              <a:ext cx="826718" cy="1641475"/>
            </a:xfrm>
            <a:prstGeom prst="rect">
              <a:avLst/>
            </a:prstGeom>
            <a:noFill/>
          </p:spPr>
          <p:txBody>
            <a:bodyPr wrap="square" rtlCol="0">
              <a:spAutoFit/>
            </a:bodyPr>
            <a:lstStyle/>
            <a:p>
              <a:r>
                <a:rPr lang="en-US" sz="5400" dirty="0"/>
                <a:t>U</a:t>
              </a:r>
            </a:p>
          </p:txBody>
        </p:sp>
        <p:sp>
          <p:nvSpPr>
            <p:cNvPr id="8" name="TextBox 7"/>
            <p:cNvSpPr txBox="1"/>
            <p:nvPr/>
          </p:nvSpPr>
          <p:spPr>
            <a:xfrm>
              <a:off x="3141798" y="3598288"/>
              <a:ext cx="1039660" cy="1641475"/>
            </a:xfrm>
            <a:prstGeom prst="rect">
              <a:avLst/>
            </a:prstGeom>
            <a:noFill/>
          </p:spPr>
          <p:txBody>
            <a:bodyPr wrap="square" rtlCol="0">
              <a:spAutoFit/>
            </a:bodyPr>
            <a:lstStyle/>
            <a:p>
              <a:r>
                <a:rPr lang="en-US" sz="5400" dirty="0"/>
                <a:t>E</a:t>
              </a:r>
            </a:p>
          </p:txBody>
        </p:sp>
        <p:sp>
          <p:nvSpPr>
            <p:cNvPr id="9" name="TextBox 8"/>
            <p:cNvSpPr txBox="1"/>
            <p:nvPr/>
          </p:nvSpPr>
          <p:spPr>
            <a:xfrm>
              <a:off x="4577935" y="3254812"/>
              <a:ext cx="688932" cy="1641475"/>
            </a:xfrm>
            <a:prstGeom prst="rect">
              <a:avLst/>
            </a:prstGeom>
            <a:noFill/>
          </p:spPr>
          <p:txBody>
            <a:bodyPr wrap="square" rtlCol="0">
              <a:spAutoFit/>
            </a:bodyPr>
            <a:lstStyle/>
            <a:p>
              <a:r>
                <a:rPr lang="en-US" sz="5400" dirty="0"/>
                <a:t>S</a:t>
              </a:r>
            </a:p>
          </p:txBody>
        </p:sp>
        <p:sp>
          <p:nvSpPr>
            <p:cNvPr id="10" name="TextBox 9"/>
            <p:cNvSpPr txBox="1"/>
            <p:nvPr/>
          </p:nvSpPr>
          <p:spPr>
            <a:xfrm>
              <a:off x="5660809" y="3673443"/>
              <a:ext cx="726508" cy="1641475"/>
            </a:xfrm>
            <a:prstGeom prst="rect">
              <a:avLst/>
            </a:prstGeom>
            <a:noFill/>
          </p:spPr>
          <p:txBody>
            <a:bodyPr wrap="square" rtlCol="0">
              <a:spAutoFit/>
            </a:bodyPr>
            <a:lstStyle/>
            <a:p>
              <a:r>
                <a:rPr lang="en-US" sz="5400" dirty="0"/>
                <a:t>T</a:t>
              </a:r>
            </a:p>
          </p:txBody>
        </p:sp>
        <p:sp>
          <p:nvSpPr>
            <p:cNvPr id="11" name="TextBox 10"/>
            <p:cNvSpPr txBox="1"/>
            <p:nvPr/>
          </p:nvSpPr>
          <p:spPr>
            <a:xfrm>
              <a:off x="7091191" y="3498080"/>
              <a:ext cx="663879" cy="1641475"/>
            </a:xfrm>
            <a:prstGeom prst="rect">
              <a:avLst/>
            </a:prstGeom>
            <a:noFill/>
          </p:spPr>
          <p:txBody>
            <a:bodyPr wrap="square" rtlCol="0">
              <a:spAutoFit/>
            </a:bodyPr>
            <a:lstStyle/>
            <a:p>
              <a:r>
                <a:rPr lang="en-US" sz="5400" dirty="0"/>
                <a:t>I</a:t>
              </a:r>
            </a:p>
          </p:txBody>
        </p:sp>
        <p:sp>
          <p:nvSpPr>
            <p:cNvPr id="12" name="TextBox 11"/>
            <p:cNvSpPr txBox="1"/>
            <p:nvPr/>
          </p:nvSpPr>
          <p:spPr>
            <a:xfrm>
              <a:off x="7944407" y="3254812"/>
              <a:ext cx="676407" cy="1641475"/>
            </a:xfrm>
            <a:prstGeom prst="rect">
              <a:avLst/>
            </a:prstGeom>
            <a:noFill/>
          </p:spPr>
          <p:txBody>
            <a:bodyPr wrap="square" rtlCol="0">
              <a:spAutoFit/>
            </a:bodyPr>
            <a:lstStyle/>
            <a:p>
              <a:r>
                <a:rPr lang="en-US" sz="5400" dirty="0"/>
                <a:t>O</a:t>
              </a:r>
            </a:p>
          </p:txBody>
        </p:sp>
        <p:sp>
          <p:nvSpPr>
            <p:cNvPr id="13" name="TextBox 12"/>
            <p:cNvSpPr txBox="1"/>
            <p:nvPr/>
          </p:nvSpPr>
          <p:spPr>
            <a:xfrm>
              <a:off x="9383591" y="3598288"/>
              <a:ext cx="739036" cy="1641475"/>
            </a:xfrm>
            <a:prstGeom prst="rect">
              <a:avLst/>
            </a:prstGeom>
            <a:noFill/>
          </p:spPr>
          <p:txBody>
            <a:bodyPr wrap="square" rtlCol="0">
              <a:spAutoFit/>
            </a:bodyPr>
            <a:lstStyle/>
            <a:p>
              <a:r>
                <a:rPr lang="en-US" sz="5400" dirty="0"/>
                <a:t>N</a:t>
              </a:r>
            </a:p>
          </p:txBody>
        </p:sp>
        <p:sp>
          <p:nvSpPr>
            <p:cNvPr id="14" name="TextBox 13"/>
            <p:cNvSpPr txBox="1"/>
            <p:nvPr/>
          </p:nvSpPr>
          <p:spPr>
            <a:xfrm>
              <a:off x="10953372" y="3164185"/>
              <a:ext cx="638827" cy="1641475"/>
            </a:xfrm>
            <a:prstGeom prst="rect">
              <a:avLst/>
            </a:prstGeom>
            <a:noFill/>
          </p:spPr>
          <p:txBody>
            <a:bodyPr wrap="square" rtlCol="0">
              <a:spAutoFit/>
            </a:bodyPr>
            <a:lstStyle/>
            <a:p>
              <a:r>
                <a:rPr lang="en-US" sz="5400" dirty="0"/>
                <a:t>S</a:t>
              </a:r>
            </a:p>
          </p:txBody>
        </p:sp>
      </p:grpSp>
      <p:sp>
        <p:nvSpPr>
          <p:cNvPr id="2" name="TextBox 1"/>
          <p:cNvSpPr txBox="1"/>
          <p:nvPr/>
        </p:nvSpPr>
        <p:spPr>
          <a:xfrm>
            <a:off x="152400" y="438150"/>
            <a:ext cx="8305800" cy="954107"/>
          </a:xfrm>
          <a:prstGeom prst="rect">
            <a:avLst/>
          </a:prstGeom>
          <a:noFill/>
        </p:spPr>
        <p:txBody>
          <a:bodyPr wrap="square" rtlCol="0">
            <a:spAutoFit/>
          </a:bodyPr>
          <a:lstStyle/>
          <a:p>
            <a:pPr algn="ctr">
              <a:defRPr/>
            </a:pPr>
            <a:r>
              <a:rPr lang="en-US" sz="1400" dirty="0">
                <a:solidFill>
                  <a:srgbClr val="002776"/>
                </a:solidFill>
                <a:latin typeface="Arial" panose="020B0604020202020204" pitchFamily="34" charset="0"/>
                <a:cs typeface="Arial" panose="020B0604020202020204" pitchFamily="34" charset="0"/>
              </a:rPr>
              <a:t>Share your thoughts, questions and feedback with:</a:t>
            </a:r>
          </a:p>
          <a:p>
            <a:pPr algn="ctr">
              <a:defRPr/>
            </a:pPr>
            <a:endParaRPr lang="en-US" sz="1400" dirty="0">
              <a:solidFill>
                <a:srgbClr val="002776"/>
              </a:solidFill>
              <a:latin typeface="Arial" panose="020B0604020202020204" pitchFamily="34" charset="0"/>
              <a:cs typeface="Arial" panose="020B0604020202020204" pitchFamily="34" charset="0"/>
            </a:endParaRPr>
          </a:p>
          <a:p>
            <a:pPr algn="ctr">
              <a:defRPr/>
            </a:pPr>
            <a:r>
              <a:rPr lang="en-US" sz="1400" dirty="0">
                <a:solidFill>
                  <a:srgbClr val="002776"/>
                </a:solidFill>
                <a:latin typeface="Arial" panose="020B0604020202020204" pitchFamily="34" charset="0"/>
                <a:cs typeface="Arial" panose="020B0604020202020204" pitchFamily="34" charset="0"/>
              </a:rPr>
              <a:t>Denise Hughes, Monitoring Program Manager</a:t>
            </a:r>
          </a:p>
          <a:p>
            <a:pPr algn="ctr">
              <a:defRPr/>
            </a:pPr>
            <a:r>
              <a:rPr lang="en-US" sz="1400" b="1" dirty="0">
                <a:solidFill>
                  <a:srgbClr val="002776"/>
                </a:solidFill>
                <a:latin typeface="Arial" panose="020B0604020202020204" pitchFamily="34" charset="0"/>
                <a:cs typeface="Arial" panose="020B0604020202020204" pitchFamily="34" charset="0"/>
              </a:rPr>
              <a:t>Email</a:t>
            </a:r>
            <a:r>
              <a:rPr lang="en-US" sz="1400" dirty="0">
                <a:solidFill>
                  <a:srgbClr val="002776"/>
                </a:solidFill>
                <a:latin typeface="Arial" panose="020B0604020202020204" pitchFamily="34" charset="0"/>
                <a:cs typeface="Arial" panose="020B0604020202020204" pitchFamily="34" charset="0"/>
              </a:rPr>
              <a:t>: Monitoring@wcb.ny.gov </a:t>
            </a:r>
          </a:p>
        </p:txBody>
      </p:sp>
      <p:sp>
        <p:nvSpPr>
          <p:cNvPr id="3" name="Rectangle 2"/>
          <p:cNvSpPr/>
          <p:nvPr/>
        </p:nvSpPr>
        <p:spPr>
          <a:xfrm>
            <a:off x="1828800" y="4372243"/>
            <a:ext cx="5029200" cy="738664"/>
          </a:xfrm>
          <a:prstGeom prst="rect">
            <a:avLst/>
          </a:prstGeom>
        </p:spPr>
        <p:txBody>
          <a:bodyPr wrap="square">
            <a:spAutoFit/>
          </a:bodyPr>
          <a:lstStyle/>
          <a:p>
            <a:pPr algn="ctr">
              <a:defRPr/>
            </a:pPr>
            <a:r>
              <a:rPr lang="en-US" sz="1400" dirty="0" smtClean="0">
                <a:solidFill>
                  <a:srgbClr val="002776"/>
                </a:solidFill>
                <a:latin typeface="Arial" panose="020B0604020202020204" pitchFamily="34" charset="0"/>
                <a:cs typeface="Arial" panose="020B0604020202020204" pitchFamily="34" charset="0"/>
              </a:rPr>
              <a:t>Visit </a:t>
            </a:r>
            <a:r>
              <a:rPr lang="en-US" sz="1400" dirty="0">
                <a:solidFill>
                  <a:srgbClr val="002776"/>
                </a:solidFill>
                <a:latin typeface="Arial" panose="020B0604020202020204" pitchFamily="34" charset="0"/>
                <a:cs typeface="Arial" panose="020B0604020202020204" pitchFamily="34" charset="0"/>
              </a:rPr>
              <a:t>our website:</a:t>
            </a:r>
            <a:br>
              <a:rPr lang="en-US" sz="1400" dirty="0">
                <a:solidFill>
                  <a:srgbClr val="002776"/>
                </a:solidFill>
                <a:latin typeface="Arial" panose="020B0604020202020204" pitchFamily="34" charset="0"/>
                <a:cs typeface="Arial" panose="020B0604020202020204" pitchFamily="34" charset="0"/>
              </a:rPr>
            </a:br>
            <a:r>
              <a:rPr lang="en-US" sz="1400" dirty="0">
                <a:solidFill>
                  <a:srgbClr val="002776"/>
                </a:solidFill>
                <a:latin typeface="Arial" panose="020B0604020202020204" pitchFamily="34" charset="0"/>
                <a:cs typeface="Arial" panose="020B0604020202020204" pitchFamily="34" charset="0"/>
              </a:rPr>
              <a:t/>
            </a:r>
            <a:br>
              <a:rPr lang="en-US" sz="1400" dirty="0">
                <a:solidFill>
                  <a:srgbClr val="002776"/>
                </a:solidFill>
                <a:latin typeface="Arial" panose="020B0604020202020204" pitchFamily="34" charset="0"/>
                <a:cs typeface="Arial" panose="020B0604020202020204" pitchFamily="34" charset="0"/>
              </a:rPr>
            </a:br>
            <a:r>
              <a:rPr lang="en-US" sz="1400" dirty="0">
                <a:solidFill>
                  <a:srgbClr val="002776"/>
                </a:solidFill>
                <a:latin typeface="Arial" panose="020B0604020202020204" pitchFamily="34" charset="0"/>
                <a:cs typeface="Arial" panose="020B0604020202020204" pitchFamily="34" charset="0"/>
              </a:rPr>
              <a:t>http://www.wcb.ny.gov/content/main/Monitoring/Overview.jsp</a:t>
            </a:r>
          </a:p>
        </p:txBody>
      </p:sp>
      <p:sp>
        <p:nvSpPr>
          <p:cNvPr id="16" name="Date Placeholder 6"/>
          <p:cNvSpPr txBox="1">
            <a:spLocks/>
          </p:cNvSpPr>
          <p:nvPr/>
        </p:nvSpPr>
        <p:spPr>
          <a:xfrm>
            <a:off x="152400" y="88106"/>
            <a:ext cx="2438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DCAE29-93E0-4219-8C1F-F9C0DA5D8F8F}" type="datetime4">
              <a:rPr lang="en-US" sz="1400" smtClean="0">
                <a:solidFill>
                  <a:schemeClr val="bg1"/>
                </a:solidFill>
                <a:latin typeface="Arial" panose="020B0604020202020204" pitchFamily="34" charset="0"/>
                <a:cs typeface="Arial" panose="020B0604020202020204" pitchFamily="34" charset="0"/>
              </a:rPr>
              <a:pPr/>
              <a:t>December 15, 2015</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644326"/>
      </p:ext>
    </p:extLst>
  </p:cSld>
  <p:clrMapOvr>
    <a:masterClrMapping/>
  </p:clrMapOvr>
  <mc:AlternateContent xmlns:mc="http://schemas.openxmlformats.org/markup-compatibility/2006" xmlns:p14="http://schemas.microsoft.com/office/powerpoint/2010/main">
    <mc:Choice Requires="p14">
      <p:transition spd="slow" p14:dur="2000" advTm="18820"/>
    </mc:Choice>
    <mc:Fallback xmlns="">
      <p:transition spd="slow" advTm="1882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14550"/>
            <a:ext cx="7886700" cy="994172"/>
          </a:xfrm>
        </p:spPr>
        <p:txBody>
          <a:bodyPr/>
          <a:lstStyle/>
          <a:p>
            <a:pPr marL="342900" lvl="1" algn="ctr"/>
            <a:r>
              <a:rPr lang="en-US" sz="3600" dirty="0" smtClean="0">
                <a:solidFill>
                  <a:srgbClr val="002060"/>
                </a:solidFill>
                <a:latin typeface="Arial" panose="020B0604020202020204" pitchFamily="34" charset="0"/>
                <a:cs typeface="Arial" panose="020B0604020202020204" pitchFamily="34" charset="0"/>
              </a:rPr>
              <a:t>Address for Penalty Notice</a:t>
            </a:r>
          </a:p>
        </p:txBody>
      </p:sp>
      <p:sp>
        <p:nvSpPr>
          <p:cNvPr id="6" name="Date Placeholder 5"/>
          <p:cNvSpPr>
            <a:spLocks noGrp="1"/>
          </p:cNvSpPr>
          <p:nvPr>
            <p:ph type="dt" sz="half" idx="10"/>
          </p:nvPr>
        </p:nvSpPr>
        <p:spPr/>
        <p:txBody>
          <a:bodyPr/>
          <a:lstStyle/>
          <a:p>
            <a:fld id="{8377D509-A74D-4102-8A10-4EAEC66B2533}" type="datetime4">
              <a:rPr lang="en-US" smtClean="0"/>
              <a:t>December 15, 2015</a:t>
            </a:fld>
            <a:endParaRPr lang="en-US" dirty="0"/>
          </a:p>
        </p:txBody>
      </p:sp>
    </p:spTree>
    <p:extLst>
      <p:ext uri="{BB962C8B-B14F-4D97-AF65-F5344CB8AC3E}">
        <p14:creationId xmlns:p14="http://schemas.microsoft.com/office/powerpoint/2010/main" val="2921047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Address for Penalty Notice</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228600" y="895350"/>
            <a:ext cx="8362950" cy="3877985"/>
          </a:xfrm>
          <a:prstGeom prst="rect">
            <a:avLst/>
          </a:prstGeom>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The </a:t>
            </a:r>
            <a:r>
              <a:rPr lang="en-US" sz="1900" dirty="0">
                <a:solidFill>
                  <a:srgbClr val="002060"/>
                </a:solidFill>
                <a:latin typeface="Arial" panose="020B0604020202020204" pitchFamily="34" charset="0"/>
                <a:cs typeface="Arial" panose="020B0604020202020204" pitchFamily="34" charset="0"/>
              </a:rPr>
              <a:t>Board is requesting that every carrier (W code) send the carrier name, W code, full address along with the contact person’s name and e-mail address of where they would like the penalty letters to be sent. </a:t>
            </a:r>
            <a:r>
              <a:rPr lang="en-US" sz="1900" b="1" dirty="0">
                <a:solidFill>
                  <a:srgbClr val="002060"/>
                </a:solidFill>
                <a:latin typeface="Arial" panose="020B0604020202020204" pitchFamily="34" charset="0"/>
                <a:cs typeface="Arial" panose="020B0604020202020204" pitchFamily="34" charset="0"/>
              </a:rPr>
              <a:t>This is needed even if you do not wish to change the address the Board currently uses</a:t>
            </a:r>
            <a:r>
              <a:rPr lang="en-US" sz="1900" dirty="0">
                <a:solidFill>
                  <a:srgbClr val="002060"/>
                </a:solidFill>
                <a:latin typeface="Arial" panose="020B0604020202020204" pitchFamily="34" charset="0"/>
                <a:cs typeface="Arial" panose="020B0604020202020204" pitchFamily="34" charset="0"/>
              </a:rPr>
              <a:t>. </a:t>
            </a:r>
            <a:endParaRPr lang="en-US" sz="1900" dirty="0" smtClean="0">
              <a:solidFill>
                <a:srgbClr val="002060"/>
              </a:solidFill>
              <a:latin typeface="Arial" panose="020B0604020202020204" pitchFamily="34" charset="0"/>
              <a:cs typeface="Arial" panose="020B0604020202020204" pitchFamily="34" charset="0"/>
            </a:endParaRPr>
          </a:p>
          <a:p>
            <a:endParaRPr lang="en-US" sz="19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If </a:t>
            </a:r>
            <a:r>
              <a:rPr lang="en-US" sz="1900" dirty="0">
                <a:solidFill>
                  <a:srgbClr val="002060"/>
                </a:solidFill>
                <a:latin typeface="Arial" panose="020B0604020202020204" pitchFamily="34" charset="0"/>
                <a:cs typeface="Arial" panose="020B0604020202020204" pitchFamily="34" charset="0"/>
              </a:rPr>
              <a:t>the carrier would like a copy of the penalty letter sent to a Third Party Administrator, the carrier must send along with their information, the Third Party Administrators name, T code, full address along with the contact person’s name and e-mail address in which the penalty letter(s) should be sent.</a:t>
            </a:r>
          </a:p>
          <a:p>
            <a:pPr marL="342900" lvl="1"/>
            <a:endParaRPr lang="en-US" sz="1900" dirty="0" smtClean="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C1D5441D-73B6-4EB6-9679-00348FD4187F}" type="datetime4">
              <a:rPr lang="en-US" smtClean="0"/>
              <a:t>December 15, 2015</a:t>
            </a:fld>
            <a:endParaRPr lang="en-US" dirty="0"/>
          </a:p>
        </p:txBody>
      </p:sp>
    </p:spTree>
    <p:extLst>
      <p:ext uri="{BB962C8B-B14F-4D97-AF65-F5344CB8AC3E}">
        <p14:creationId xmlns:p14="http://schemas.microsoft.com/office/powerpoint/2010/main" val="666519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1950"/>
            <a:ext cx="7886700" cy="533400"/>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Penalty Notice</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5" name="Rectangle 4"/>
          <p:cNvSpPr/>
          <p:nvPr/>
        </p:nvSpPr>
        <p:spPr>
          <a:xfrm>
            <a:off x="228600" y="895350"/>
            <a:ext cx="8362950" cy="3293209"/>
          </a:xfrm>
          <a:prstGeom prst="rect">
            <a:avLst/>
          </a:prstGeom>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1900" dirty="0" smtClean="0">
                <a:solidFill>
                  <a:srgbClr val="002060"/>
                </a:solidFill>
                <a:latin typeface="Arial" panose="020B0604020202020204" pitchFamily="34" charset="0"/>
                <a:cs typeface="Arial" panose="020B0604020202020204" pitchFamily="34" charset="0"/>
              </a:rPr>
              <a:t>Please </a:t>
            </a:r>
            <a:r>
              <a:rPr lang="en-US" sz="1900" dirty="0">
                <a:solidFill>
                  <a:srgbClr val="002060"/>
                </a:solidFill>
                <a:latin typeface="Arial" panose="020B0604020202020204" pitchFamily="34" charset="0"/>
                <a:cs typeface="Arial" panose="020B0604020202020204" pitchFamily="34" charset="0"/>
              </a:rPr>
              <a:t>forward this information by e-mail to: </a:t>
            </a:r>
            <a:r>
              <a:rPr lang="en-US" sz="1900" u="sng" dirty="0">
                <a:solidFill>
                  <a:srgbClr val="002060"/>
                </a:solidFill>
                <a:latin typeface="Arial" panose="020B0604020202020204" pitchFamily="34" charset="0"/>
                <a:cs typeface="Arial" panose="020B0604020202020204" pitchFamily="34" charset="0"/>
                <a:hlinkClick r:id="rId3"/>
              </a:rPr>
              <a:t>monitorregistration@wcb.ny.gov</a:t>
            </a:r>
            <a:r>
              <a:rPr lang="en-US" sz="1900" dirty="0">
                <a:solidFill>
                  <a:srgbClr val="002060"/>
                </a:solidFill>
                <a:latin typeface="Arial" panose="020B0604020202020204" pitchFamily="34" charset="0"/>
                <a:cs typeface="Arial" panose="020B0604020202020204" pitchFamily="34" charset="0"/>
              </a:rPr>
              <a:t>. Please state "penalty letter" in subject line</a:t>
            </a:r>
            <a:r>
              <a:rPr lang="en-US" sz="1900" dirty="0" smtClean="0">
                <a:solidFill>
                  <a:srgbClr val="002060"/>
                </a:solidFill>
                <a:latin typeface="Arial" panose="020B0604020202020204" pitchFamily="34" charset="0"/>
                <a:cs typeface="Arial" panose="020B0604020202020204" pitchFamily="34" charset="0"/>
              </a:rPr>
              <a:t>.</a:t>
            </a:r>
          </a:p>
          <a:p>
            <a:endParaRPr lang="en-US" sz="19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solidFill>
                  <a:srgbClr val="002060"/>
                </a:solidFill>
                <a:latin typeface="Arial" panose="020B0604020202020204" pitchFamily="34" charset="0"/>
                <a:cs typeface="Arial" panose="020B0604020202020204" pitchFamily="34" charset="0"/>
              </a:rPr>
              <a:t>Please note that the addresses submitted will ONLY be used by the Board for the submission of the Payor Compliance penalty letters and will not affect any other mailings the Board currently sends. Carriers are also responsible to advise the Monitoring Unit when there is a change to a Third Party Administrator or an address change.</a:t>
            </a:r>
          </a:p>
          <a:p>
            <a:pPr marL="342900" lvl="1"/>
            <a:endParaRPr lang="en-US" sz="1900" dirty="0" smtClean="0">
              <a:solidFill>
                <a:srgbClr val="00206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fld id="{0318951D-AAD5-4CAB-97E0-FAE840B76C51}" type="datetime4">
              <a:rPr lang="en-US" smtClean="0"/>
              <a:t>December 15, 2015</a:t>
            </a:fld>
            <a:endParaRPr lang="en-US" dirty="0"/>
          </a:p>
        </p:txBody>
      </p:sp>
    </p:spTree>
    <p:extLst>
      <p:ext uri="{BB962C8B-B14F-4D97-AF65-F5344CB8AC3E}">
        <p14:creationId xmlns:p14="http://schemas.microsoft.com/office/powerpoint/2010/main" val="1974635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14550"/>
            <a:ext cx="7886700" cy="994172"/>
          </a:xfrm>
        </p:spPr>
        <p:txBody>
          <a:bodyPr/>
          <a:lstStyle/>
          <a:p>
            <a:pPr lvl="1" algn="ctr" rtl="0">
              <a:spcBef>
                <a:spcPct val="0"/>
              </a:spcBef>
            </a:pPr>
            <a:r>
              <a:rPr lang="en-US" sz="3600" dirty="0" smtClean="0">
                <a:solidFill>
                  <a:srgbClr val="002060"/>
                </a:solidFill>
                <a:latin typeface="Arial" panose="020B0604020202020204" pitchFamily="34" charset="0"/>
                <a:cs typeface="Arial" panose="020B0604020202020204" pitchFamily="34" charset="0"/>
              </a:rPr>
              <a:t>Timelines for Issuance of Penalties</a:t>
            </a:r>
            <a:r>
              <a:rPr lang="en-US" sz="1900" dirty="0" smtClean="0">
                <a:solidFill>
                  <a:srgbClr val="002060"/>
                </a:solidFill>
                <a:latin typeface="Arial" panose="020B0604020202020204" pitchFamily="34" charset="0"/>
                <a:cs typeface="Arial" panose="020B0604020202020204" pitchFamily="34" charset="0"/>
              </a:rPr>
              <a:t/>
            </a:r>
            <a:br>
              <a:rPr lang="en-US" sz="1900" dirty="0" smtClean="0">
                <a:solidFill>
                  <a:srgbClr val="002060"/>
                </a:solidFill>
                <a:latin typeface="Arial" panose="020B0604020202020204" pitchFamily="34" charset="0"/>
                <a:cs typeface="Arial" panose="020B0604020202020204" pitchFamily="34" charset="0"/>
              </a:rPr>
            </a:br>
            <a:endParaRPr lang="en-US" dirty="0"/>
          </a:p>
        </p:txBody>
      </p:sp>
      <p:sp>
        <p:nvSpPr>
          <p:cNvPr id="6" name="Date Placeholder 5"/>
          <p:cNvSpPr>
            <a:spLocks noGrp="1"/>
          </p:cNvSpPr>
          <p:nvPr>
            <p:ph type="dt" sz="half" idx="10"/>
          </p:nvPr>
        </p:nvSpPr>
        <p:spPr/>
        <p:txBody>
          <a:bodyPr/>
          <a:lstStyle/>
          <a:p>
            <a:fld id="{19AFE878-D5D1-470F-9D2F-93D1FE24160C}" type="datetime4">
              <a:rPr lang="en-US" smtClean="0"/>
              <a:t>December 15, 2015</a:t>
            </a:fld>
            <a:endParaRPr lang="en-US" dirty="0"/>
          </a:p>
        </p:txBody>
      </p:sp>
    </p:spTree>
    <p:extLst>
      <p:ext uri="{BB962C8B-B14F-4D97-AF65-F5344CB8AC3E}">
        <p14:creationId xmlns:p14="http://schemas.microsoft.com/office/powerpoint/2010/main" val="178273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1716875"/>
              </p:ext>
            </p:extLst>
          </p:nvPr>
        </p:nvGraphicFramePr>
        <p:xfrm>
          <a:off x="330926" y="1330384"/>
          <a:ext cx="7772400" cy="3222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 y="514350"/>
            <a:ext cx="7620000" cy="480131"/>
          </a:xfrm>
          <a:prstGeom prst="rect">
            <a:avLst/>
          </a:prstGeom>
          <a:noFill/>
        </p:spPr>
        <p:txBody>
          <a:bodyPr wrap="square" rtlCol="0">
            <a:spAutoFit/>
          </a:bodyPr>
          <a:lstStyle/>
          <a:p>
            <a:pPr defTabSz="685800">
              <a:lnSpc>
                <a:spcPct val="90000"/>
              </a:lnSpc>
              <a:spcBef>
                <a:spcPct val="0"/>
              </a:spcBef>
            </a:pPr>
            <a:r>
              <a:rPr lang="en-US" sz="2800" b="1" dirty="0" smtClean="0">
                <a:solidFill>
                  <a:srgbClr val="002D73"/>
                </a:solidFill>
                <a:latin typeface="Arial" panose="020B0604020202020204" pitchFamily="34" charset="0"/>
                <a:cs typeface="Arial" panose="020B0604020202020204" pitchFamily="34" charset="0"/>
              </a:rPr>
              <a:t>Timeline for Issuance of Penalties:</a:t>
            </a:r>
            <a:endParaRPr lang="en-US" sz="2800" b="1" dirty="0">
              <a:solidFill>
                <a:srgbClr val="002D73"/>
              </a:solidFill>
              <a:latin typeface="Arial" panose="020B0604020202020204" pitchFamily="34" charset="0"/>
              <a:cs typeface="Arial" panose="020B0604020202020204" pitchFamily="34" charset="0"/>
            </a:endParaRPr>
          </a:p>
        </p:txBody>
      </p:sp>
      <p:sp>
        <p:nvSpPr>
          <p:cNvPr id="6" name="Date Placeholder 5"/>
          <p:cNvSpPr txBox="1">
            <a:spLocks/>
          </p:cNvSpPr>
          <p:nvPr/>
        </p:nvSpPr>
        <p:spPr>
          <a:xfrm>
            <a:off x="152400" y="88106"/>
            <a:ext cx="2438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AFE878-D5D1-470F-9D2F-93D1FE24160C}" type="datetime4">
              <a:rPr lang="en-US" sz="1400" smtClean="0">
                <a:solidFill>
                  <a:schemeClr val="bg1"/>
                </a:solidFill>
                <a:latin typeface="Arial" panose="020B0604020202020204" pitchFamily="34" charset="0"/>
                <a:cs typeface="Arial" panose="020B0604020202020204" pitchFamily="34" charset="0"/>
              </a:rPr>
              <a:pPr/>
              <a:t>December 15, 2015</a:t>
            </a:fld>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2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5750"/>
            <a:ext cx="7886700" cy="994172"/>
          </a:xfrm>
        </p:spPr>
        <p:txBody>
          <a:bodyPr/>
          <a:lstStyle/>
          <a:p>
            <a:pPr algn="l"/>
            <a:r>
              <a:rPr lang="en-US" sz="2800" b="1" dirty="0" smtClean="0">
                <a:solidFill>
                  <a:srgbClr val="002776"/>
                </a:solidFill>
                <a:latin typeface="Arial" panose="020B0604020202020204" pitchFamily="34" charset="0"/>
                <a:cs typeface="Arial" panose="020B0604020202020204" pitchFamily="34" charset="0"/>
              </a:rPr>
              <a:t>Trial Period</a:t>
            </a:r>
            <a:r>
              <a:rPr lang="en-US" sz="3200" b="1" dirty="0" smtClean="0">
                <a:solidFill>
                  <a:srgbClr val="002776"/>
                </a:solidFill>
                <a:latin typeface="Arial" panose="020B0604020202020204" pitchFamily="34" charset="0"/>
                <a:cs typeface="Arial" panose="020B0604020202020204" pitchFamily="34" charset="0"/>
              </a:rPr>
              <a:t>:</a:t>
            </a:r>
            <a:r>
              <a:rPr lang="en-US" sz="3200" b="1" dirty="0">
                <a:solidFill>
                  <a:srgbClr val="002776"/>
                </a:solidFill>
                <a:latin typeface="Arial" panose="020B0604020202020204" pitchFamily="34" charset="0"/>
                <a:cs typeface="Arial" panose="020B0604020202020204" pitchFamily="34" charset="0"/>
              </a:rPr>
              <a:t/>
            </a:r>
            <a:br>
              <a:rPr lang="en-US" sz="3200" b="1" dirty="0">
                <a:solidFill>
                  <a:srgbClr val="002776"/>
                </a:solidFill>
                <a:latin typeface="Arial" panose="020B0604020202020204" pitchFamily="34" charset="0"/>
                <a:cs typeface="Arial" panose="020B0604020202020204" pitchFamily="34" charset="0"/>
              </a:rPr>
            </a:br>
            <a:endParaRPr lang="en-US" sz="3200" b="1" dirty="0"/>
          </a:p>
        </p:txBody>
      </p:sp>
      <p:sp>
        <p:nvSpPr>
          <p:cNvPr id="3" name="Rectangle 2"/>
          <p:cNvSpPr/>
          <p:nvPr/>
        </p:nvSpPr>
        <p:spPr>
          <a:xfrm>
            <a:off x="152400" y="895350"/>
            <a:ext cx="8001000" cy="4031873"/>
          </a:xfrm>
          <a:prstGeom prst="rect">
            <a:avLst/>
          </a:prstGeom>
        </p:spPr>
        <p:txBody>
          <a:bodyPr wrap="square">
            <a:spAutoFit/>
          </a:bodyPr>
          <a:lstStyle/>
          <a:p>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During the 6 month trial period the Monitoring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Unit saw the following improvements:</a:t>
            </a:r>
          </a:p>
          <a:p>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Filing </a:t>
            </a:r>
            <a:r>
              <a:rPr lang="en-US" sz="16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necessary </a:t>
            </a:r>
            <a:r>
              <a:rPr lang="en-US"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data with the Board.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When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the trial period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began,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there were 11,970 claims with no filing or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no indication of acceptance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or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denial of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the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claim.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oday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there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are only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1,515 cases without a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filing,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an improvement of 87%. </a:t>
            </a:r>
            <a:endPar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Overall Timely First Report of Injury filings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went from 65% in April to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71%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in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September.</a:t>
            </a:r>
          </a:p>
          <a:p>
            <a:pPr marL="342900" marR="0" lvl="0" indent="-342900">
              <a:spcBef>
                <a:spcPts val="0"/>
              </a:spcBef>
              <a:spcAft>
                <a:spcPts val="0"/>
              </a:spcAft>
              <a:buFont typeface="Symbol" panose="05050102010706020507" pitchFamily="18" charset="2"/>
              <a:buChar char=""/>
            </a:pP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Overall </a:t>
            </a:r>
            <a:r>
              <a:rPr lang="en-US" sz="1600"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Payors</a:t>
            </a:r>
            <a:r>
              <a:rPr lang="en-US"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meeting the performance standard of 70%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of Timely First Report of Injury went from 55% in April to 67% in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September.</a:t>
            </a:r>
          </a:p>
          <a:p>
            <a:pPr marL="342900" marR="0" lvl="0" indent="-342900">
              <a:spcBef>
                <a:spcPts val="0"/>
              </a:spcBef>
              <a:spcAft>
                <a:spcPts val="0"/>
              </a:spcAft>
              <a:buFont typeface="Symbol" panose="05050102010706020507" pitchFamily="18" charset="2"/>
              <a:buChar char=""/>
            </a:pPr>
            <a:endPar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Timely SROI filings and Timely Initial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Payment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measured from May to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September: </a:t>
            </a:r>
          </a:p>
          <a:p>
            <a:pPr marL="800100" lvl="1" indent="-342900">
              <a:buFont typeface="Symbol" panose="05050102010706020507" pitchFamily="18" charset="2"/>
              <a:buChar char=""/>
            </a:pPr>
            <a:r>
              <a:rPr lang="en-US" sz="16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Timely SROI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from 31</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 timely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to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35% timely</a:t>
            </a:r>
          </a:p>
          <a:p>
            <a:pPr marL="800100" lvl="1" indent="-342900">
              <a:buFont typeface="Symbol" panose="05050102010706020507" pitchFamily="18" charset="2"/>
              <a:buChar char=""/>
            </a:pPr>
            <a:r>
              <a:rPr lang="en-US" sz="16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Timely </a:t>
            </a:r>
            <a:r>
              <a:rPr lang="en-US"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First Payment (18/10)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from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39</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 timely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to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42% timely</a:t>
            </a:r>
          </a:p>
          <a:p>
            <a:pPr marL="800100" lvl="1" indent="-342900">
              <a:buFont typeface="Symbol" panose="05050102010706020507" pitchFamily="18" charset="2"/>
              <a:buChar char=""/>
            </a:pPr>
            <a:r>
              <a:rPr lang="en-US" sz="16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Timely </a:t>
            </a:r>
            <a:r>
              <a:rPr lang="en-US"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First Payment (18/10/10)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from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39% </a:t>
            </a:r>
            <a:r>
              <a:rPr lang="en-US" sz="16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timely to 47% </a:t>
            </a:r>
            <a:r>
              <a:rPr lang="en-US" sz="1600" dirty="0">
                <a:solidFill>
                  <a:srgbClr val="002060"/>
                </a:solidFill>
                <a:latin typeface="Arial" panose="020B0604020202020204" pitchFamily="34" charset="0"/>
                <a:ea typeface="Calibri" panose="020F0502020204030204" pitchFamily="34" charset="0"/>
                <a:cs typeface="Times New Roman" panose="02020603050405020304" pitchFamily="18" charset="0"/>
              </a:rPr>
              <a:t>timely</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ate Placeholder 6"/>
          <p:cNvSpPr>
            <a:spLocks noGrp="1"/>
          </p:cNvSpPr>
          <p:nvPr>
            <p:ph type="dt" sz="half" idx="10"/>
          </p:nvPr>
        </p:nvSpPr>
        <p:spPr/>
        <p:txBody>
          <a:bodyPr/>
          <a:lstStyle/>
          <a:p>
            <a:fld id="{7C37D190-0CEB-4D9B-A389-5F5693665DA5}" type="datetime4">
              <a:rPr lang="en-US" smtClean="0"/>
              <a:t>December 15, 2015</a:t>
            </a:fld>
            <a:endParaRPr lang="en-US" dirty="0"/>
          </a:p>
        </p:txBody>
      </p:sp>
    </p:spTree>
    <p:extLst>
      <p:ext uri="{BB962C8B-B14F-4D97-AF65-F5344CB8AC3E}">
        <p14:creationId xmlns:p14="http://schemas.microsoft.com/office/powerpoint/2010/main" val="4022237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35016406"/>
              </p:ext>
            </p:extLst>
          </p:nvPr>
        </p:nvGraphicFramePr>
        <p:xfrm>
          <a:off x="114835" y="1428750"/>
          <a:ext cx="8876765"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28600" y="438150"/>
            <a:ext cx="4177747" cy="523220"/>
          </a:xfrm>
          <a:prstGeom prst="rect">
            <a:avLst/>
          </a:prstGeom>
        </p:spPr>
        <p:txBody>
          <a:bodyPr wrap="none">
            <a:spAutoFit/>
          </a:bodyPr>
          <a:lstStyle/>
          <a:p>
            <a:r>
              <a:rPr lang="en-US" sz="2800" b="1" dirty="0">
                <a:solidFill>
                  <a:srgbClr val="002D73"/>
                </a:solidFill>
                <a:latin typeface="Arial" panose="020B0604020202020204" pitchFamily="34" charset="0"/>
                <a:cs typeface="Arial" panose="020B0604020202020204" pitchFamily="34" charset="0"/>
              </a:rPr>
              <a:t>Monitoring Compliance</a:t>
            </a:r>
            <a:endParaRPr lang="en-US" sz="2800" dirty="0"/>
          </a:p>
        </p:txBody>
      </p:sp>
      <p:sp>
        <p:nvSpPr>
          <p:cNvPr id="2" name="TextBox 1"/>
          <p:cNvSpPr txBox="1"/>
          <p:nvPr/>
        </p:nvSpPr>
        <p:spPr>
          <a:xfrm>
            <a:off x="6629400" y="967085"/>
            <a:ext cx="2362200" cy="461665"/>
          </a:xfrm>
          <a:prstGeom prst="rect">
            <a:avLst/>
          </a:prstGeom>
          <a:noFill/>
        </p:spPr>
        <p:txBody>
          <a:bodyPr wrap="square" rtlCol="0">
            <a:spAutoFit/>
          </a:bodyPr>
          <a:lstStyle/>
          <a:p>
            <a:pPr lvl="0"/>
            <a:r>
              <a:rPr lang="en-US" sz="2400" dirty="0">
                <a:latin typeface="Arial" panose="020B0604020202020204" pitchFamily="34" charset="0"/>
                <a:cs typeface="Arial" panose="020B0604020202020204" pitchFamily="34" charset="0"/>
              </a:rPr>
              <a:t>Penalties: </a:t>
            </a:r>
          </a:p>
        </p:txBody>
      </p:sp>
      <p:sp>
        <p:nvSpPr>
          <p:cNvPr id="3" name="TextBox 2"/>
          <p:cNvSpPr txBox="1"/>
          <p:nvPr/>
        </p:nvSpPr>
        <p:spPr>
          <a:xfrm>
            <a:off x="3733800" y="1679261"/>
            <a:ext cx="2133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Reports</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339968" y="2414885"/>
            <a:ext cx="20574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System Live</a:t>
            </a:r>
            <a:endParaRPr lang="en-US" sz="2400" dirty="0">
              <a:latin typeface="Arial" panose="020B0604020202020204" pitchFamily="34" charset="0"/>
              <a:cs typeface="Arial" panose="020B0604020202020204" pitchFamily="34" charset="0"/>
            </a:endParaRPr>
          </a:p>
        </p:txBody>
      </p:sp>
      <p:sp>
        <p:nvSpPr>
          <p:cNvPr id="10" name="Date Placeholder 9"/>
          <p:cNvSpPr>
            <a:spLocks noGrp="1"/>
          </p:cNvSpPr>
          <p:nvPr>
            <p:ph type="dt" sz="half" idx="10"/>
          </p:nvPr>
        </p:nvSpPr>
        <p:spPr/>
        <p:txBody>
          <a:bodyPr/>
          <a:lstStyle/>
          <a:p>
            <a:fld id="{9ABA2D26-7BEF-4569-A92C-77E33DBEE766}" type="datetime4">
              <a:rPr lang="en-US" smtClean="0"/>
              <a:t>December 15, 2015</a:t>
            </a:fld>
            <a:endParaRPr lang="en-US" dirty="0"/>
          </a:p>
        </p:txBody>
      </p:sp>
    </p:spTree>
    <p:extLst>
      <p:ext uri="{BB962C8B-B14F-4D97-AF65-F5344CB8AC3E}">
        <p14:creationId xmlns:p14="http://schemas.microsoft.com/office/powerpoint/2010/main" val="3943775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PR NYS PowerPoint - Business.potx" id="{D30F77D4-3DDE-473B-8120-84D355E8FA83}" vid="{8E04851C-042D-4D2D-85E8-C012AE127C96}"/>
    </a:ext>
  </a:ext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PR NYS PowerPoint - Business.potx" id="{D30F77D4-3DDE-473B-8120-84D355E8FA83}" vid="{A2D382EA-5893-4271-921D-1F38A52E1284}"/>
    </a:ext>
  </a:ext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PR NYS PowerPoint - Business.potx" id="{D30F77D4-3DDE-473B-8120-84D355E8FA83}" vid="{31F4E0DE-5146-49C2-B891-CDF7A4881BA2}"/>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PR NYS PowerPoint - Business.potx" id="{D30F77D4-3DDE-473B-8120-84D355E8FA83}" vid="{B6D4ADDB-9B57-4BD7-B7FA-AA30A2C170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1F8B16-B740-4AF2-905B-0F55AB1209FA}">
  <ds:schemaRefs>
    <ds:schemaRef ds:uri="d7ba0638-ee3c-42f0-be76-41efb289a28a"/>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BB00D30-9030-48AE-9559-BAAB1B52B88F}">
  <ds:schemaRefs>
    <ds:schemaRef ds:uri="http://schemas.microsoft.com/sharepoint/v3/contenttype/forms"/>
  </ds:schemaRefs>
</ds:datastoreItem>
</file>

<file path=customXml/itemProps3.xml><?xml version="1.0" encoding="utf-8"?>
<ds:datastoreItem xmlns:ds="http://schemas.openxmlformats.org/officeDocument/2006/customXml" ds:itemID="{2E48A931-E0A1-4191-8A13-A31EAD521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BPR NYS PowerPoint - Business</Template>
  <TotalTime>13585</TotalTime>
  <Words>1329</Words>
  <Application>Microsoft Office PowerPoint</Application>
  <PresentationFormat>On-screen Show (16:9)</PresentationFormat>
  <Paragraphs>323</Paragraphs>
  <Slides>29</Slides>
  <Notes>18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29</vt:i4>
      </vt:variant>
    </vt:vector>
  </HeadingPairs>
  <TitlesOfParts>
    <vt:vector size="37" baseType="lpstr">
      <vt:lpstr>Arial</vt:lpstr>
      <vt:lpstr>Calibri</vt:lpstr>
      <vt:lpstr>Symbol</vt:lpstr>
      <vt:lpstr>Times New Roman</vt:lpstr>
      <vt:lpstr>Cover Master</vt:lpstr>
      <vt:lpstr>Section Master</vt:lpstr>
      <vt:lpstr>Content Master</vt:lpstr>
      <vt:lpstr>2_Custom Design</vt:lpstr>
      <vt:lpstr>PowerPoint Presentation</vt:lpstr>
      <vt:lpstr>Agenda: </vt:lpstr>
      <vt:lpstr>Address for Penalty Notice</vt:lpstr>
      <vt:lpstr>Address for Penalty Notice: </vt:lpstr>
      <vt:lpstr>Penalty Notice: </vt:lpstr>
      <vt:lpstr>Timelines for Issuance of Penalties </vt:lpstr>
      <vt:lpstr>PowerPoint Presentation</vt:lpstr>
      <vt:lpstr>Trial Period: </vt:lpstr>
      <vt:lpstr>PowerPoint Presentation</vt:lpstr>
      <vt:lpstr>Performance Standard: </vt:lpstr>
      <vt:lpstr>Request for Review Process</vt:lpstr>
      <vt:lpstr>Request for Review Process: </vt:lpstr>
      <vt:lpstr>Proposed Penalty Letter</vt:lpstr>
      <vt:lpstr>Request for Review Process: </vt:lpstr>
      <vt:lpstr>Log In </vt:lpstr>
      <vt:lpstr>Main Screen</vt:lpstr>
      <vt:lpstr>Screen Print</vt:lpstr>
      <vt:lpstr>Summary Page</vt:lpstr>
      <vt:lpstr>Detail Screen</vt:lpstr>
      <vt:lpstr>Request Review</vt:lpstr>
      <vt:lpstr>Review Reason and Submit</vt:lpstr>
      <vt:lpstr>Penalty Withdrawn: </vt:lpstr>
      <vt:lpstr>Penalty Upheld: </vt:lpstr>
      <vt:lpstr>Hearing Process: </vt:lpstr>
      <vt:lpstr>Access to Request Review</vt:lpstr>
      <vt:lpstr>Questions Received</vt:lpstr>
      <vt:lpstr>Questions: </vt:lpstr>
      <vt:lpstr>Questions: </vt:lpstr>
      <vt:lpstr>PowerPoint Presentation</vt:lpstr>
    </vt:vector>
  </TitlesOfParts>
  <Company>New York State Workers' Compensation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Paul</dc:creator>
  <cp:lastModifiedBy>Hughes, Denise (WCB)</cp:lastModifiedBy>
  <cp:revision>654</cp:revision>
  <cp:lastPrinted>2015-09-14T17:08:45Z</cp:lastPrinted>
  <dcterms:created xsi:type="dcterms:W3CDTF">2015-02-17T13:56:44Z</dcterms:created>
  <dcterms:modified xsi:type="dcterms:W3CDTF">2015-12-15T13:34:04Z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