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73" r:id="rId4"/>
    <p:sldMasterId id="2147483688" r:id="rId5"/>
    <p:sldMasterId id="2147483674" r:id="rId6"/>
  </p:sldMasterIdLst>
  <p:notesMasterIdLst>
    <p:notesMasterId r:id="rId38"/>
  </p:notesMasterIdLst>
  <p:sldIdLst>
    <p:sldId id="256" r:id="rId7"/>
    <p:sldId id="258" r:id="rId8"/>
    <p:sldId id="257" r:id="rId9"/>
    <p:sldId id="324" r:id="rId10"/>
    <p:sldId id="349" r:id="rId11"/>
    <p:sldId id="327" r:id="rId12"/>
    <p:sldId id="328" r:id="rId13"/>
    <p:sldId id="329" r:id="rId14"/>
    <p:sldId id="353" r:id="rId15"/>
    <p:sldId id="354" r:id="rId16"/>
    <p:sldId id="265" r:id="rId17"/>
    <p:sldId id="332" r:id="rId18"/>
    <p:sldId id="343" r:id="rId19"/>
    <p:sldId id="344" r:id="rId20"/>
    <p:sldId id="334" r:id="rId21"/>
    <p:sldId id="335" r:id="rId22"/>
    <p:sldId id="336" r:id="rId23"/>
    <p:sldId id="345" r:id="rId24"/>
    <p:sldId id="286" r:id="rId25"/>
    <p:sldId id="287" r:id="rId26"/>
    <p:sldId id="346" r:id="rId27"/>
    <p:sldId id="351" r:id="rId28"/>
    <p:sldId id="322" r:id="rId29"/>
    <p:sldId id="337" r:id="rId30"/>
    <p:sldId id="291" r:id="rId31"/>
    <p:sldId id="292" r:id="rId32"/>
    <p:sldId id="348" r:id="rId33"/>
    <p:sldId id="352" r:id="rId34"/>
    <p:sldId id="338" r:id="rId35"/>
    <p:sldId id="314" r:id="rId36"/>
    <p:sldId id="294" r:id="rId37"/>
  </p:sldIdLst>
  <p:sldSz cx="9144000" cy="5143500" type="screen16x9"/>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 uri="{2D200454-40CA-4A62-9FC3-DE9A4176ACB9}">
      <p15:notesGuideLst xmlns:p15="http://schemas.microsoft.com/office/powerpoint/2012/main">
        <p15:guide id="1" orient="horz" pos="2928" userDrawn="1">
          <p15:clr>
            <a:srgbClr val="A4A3A4"/>
          </p15:clr>
        </p15:guide>
        <p15:guide id="2" pos="2208"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Barnhart, Pamela (WCB)" initials="BP(" lastIdx="1" clrIdx="0">
    <p:extLst/>
  </p:cmAuthor>
  <p:cmAuthor id="2" name="Barnhart, Pamela (WCB)" initials="BP( [2]" lastIdx="1" clrIdx="1">
    <p:extLst/>
  </p:cmAuthor>
  <p:cmAuthor id="3" name="Barnhart, Pamela (WCB)" initials="BP( [3]" lastIdx="1" clrIdx="2">
    <p:extLst/>
  </p:cmAuthor>
  <p:cmAuthor id="4" name="Barnhart, Pamela (WCB)" initials="BP( [4]" lastIdx="1" clrIdx="3">
    <p:extLst/>
  </p:cmAuthor>
  <p:cmAuthor id="5" name="Barnhart, Pamela (WCB)" initials="BP( [5]" lastIdx="1" clrIdx="4">
    <p:extLst/>
  </p:cmAuthor>
  <p:cmAuthor id="6" name="Barnhart, Pamela (WCB)" initials="BP( [6]" lastIdx="1" clrIdx="5">
    <p:extLst/>
  </p:cmAuthor>
  <p:cmAuthor id="7" name="Barnhart, Pamela (WCB)" initials="BP( [7]" lastIdx="1" clrIdx="6">
    <p:extLst/>
  </p:cmAuthor>
  <p:cmAuthor id="8" name="Barnhart, Pamela (WCB)" initials="BP( [8]" lastIdx="1" clrIdx="7">
    <p:extLst/>
  </p:cmAuthor>
  <p:cmAuthor id="9" name="Barnhart, Pamela (WCB)" initials="BP( [9]" lastIdx="1" clrIdx="8">
    <p:extLst/>
  </p:cmAuthor>
  <p:cmAuthor id="10" name="Barnhart, Pamela (WCB)" initials="BP( [10]" lastIdx="1" clrIdx="9">
    <p:extLst/>
  </p:cmAuthor>
  <p:cmAuthor id="11" name="Barnhart, Pamela (WCB)" initials="BP( [11]" lastIdx="1" clrIdx="10">
    <p:extLst/>
  </p:cmAuthor>
  <p:cmAuthor id="12" name="Barnhart, Pamela (WCB)" initials="BP( [12]" lastIdx="1" clrIdx="11">
    <p:extLst/>
  </p:cmAuthor>
  <p:cmAuthor id="13" name="Barnhart, Pamela (WCB)" initials="BP( [13]" lastIdx="1" clrIdx="12">
    <p:extLst/>
  </p:cmAuthor>
  <p:cmAuthor id="14" name="Barnhart, Pamela (WCB)" initials="BP( [14]" lastIdx="1" clrIdx="13">
    <p:extLst/>
  </p:cmAuthor>
  <p:cmAuthor id="15" name="Barnhart, Pamela (WCB)" initials="BP( [15]" lastIdx="1" clrIdx="14">
    <p:extLst/>
  </p:cmAuthor>
  <p:cmAuthor id="16" name="Barnhart, Pamela (WCB)" initials="BP( [16]" lastIdx="1" clrIdx="15">
    <p:extLst/>
  </p:cmAuthor>
  <p:cmAuthor id="17" name="Barnhart, Pamela (WCB)" initials="BP( [17]" lastIdx="1" clrIdx="16">
    <p:extLst/>
  </p:cmAuthor>
  <p:cmAuthor id="18" name="Barnhart, Pamela (WCB)" initials="BP( [18]" lastIdx="1" clrIdx="17">
    <p:extLst/>
  </p:cmAuthor>
  <p:cmAuthor id="19" name="Barnhart, Pamela (WCB)" initials="BP( [19]" lastIdx="1" clrIdx="18">
    <p:extLst/>
  </p:cmAuthor>
  <p:cmAuthor id="20" name="Barnhart, Pamela (WCB)" initials="BP( [20]" lastIdx="1" clrIdx="19">
    <p:extLst/>
  </p:cmAuthor>
  <p:cmAuthor id="21" name="Barnhart, Pamela (WCB)" initials="BP( [21]" lastIdx="1" clrIdx="20">
    <p:extLst/>
  </p:cmAuthor>
  <p:cmAuthor id="22" name="Barnhart, Pamela (WCB)" initials="BP( [22]" lastIdx="1" clrIdx="21">
    <p:extLst/>
  </p:cmAuthor>
  <p:cmAuthor id="23" name="Barnhart, Pamela (WCB)" initials="BP( [23]" lastIdx="1" clrIdx="22">
    <p:extLst/>
  </p:cmAuthor>
  <p:cmAuthor id="24" name="Barnhart, Pamela (WCB)" initials="BP( [24]" lastIdx="1" clrIdx="23">
    <p:extLst/>
  </p:cmAuthor>
  <p:cmAuthor id="25" name="Barnhart, Pamela (WCB)" initials="BP( [25]" lastIdx="1" clrIdx="24">
    <p:extLst/>
  </p:cmAuthor>
  <p:cmAuthor id="26" name="Barnhart, Pamela (WCB)" initials="BP( [26]" lastIdx="1" clrIdx="25">
    <p:extLst/>
  </p:cmAuthor>
  <p:cmAuthor id="27" name="Barnhart, Pamela (WCB)" initials="BP( [27]" lastIdx="1" clrIdx="26">
    <p:extLst/>
  </p:cmAuthor>
  <p:cmAuthor id="28" name="Barnhart, Pamela (WCB)" initials="BP( [28]" lastIdx="1" clrIdx="27">
    <p:extLst/>
  </p:cmAuthor>
  <p:cmAuthor id="29" name="Barnhart, Pamela (WCB)" initials="BP( [29]" lastIdx="1" clrIdx="28">
    <p:extLst/>
  </p:cmAuthor>
  <p:cmAuthor id="30" name="Barnhart, Pamela (WCB)" initials="BP( [30]" lastIdx="1" clrIdx="29">
    <p:extLst/>
  </p:cmAuthor>
  <p:cmAuthor id="31" name="Barnhart, Pamela (WCB)" initials="BP( [31]" lastIdx="1" clrIdx="30">
    <p:extLst/>
  </p:cmAuthor>
  <p:cmAuthor id="32" name="Barnhart, Pamela (WCB)" initials="BP( [32]" lastIdx="1" clrIdx="31">
    <p:extLst/>
  </p:cmAuthor>
  <p:cmAuthor id="33" name="Barnhart, Pamela (WCB)" initials="BP( [33]" lastIdx="1" clrIdx="32">
    <p:extLst/>
  </p:cmAuthor>
  <p:cmAuthor id="34" name="Barnhart, Pamela (WCB)" initials="BP( [34]" lastIdx="1" clrIdx="33">
    <p:extLst/>
  </p:cmAuthor>
  <p:cmAuthor id="35" name="Barnhart, Pamela (WCB)" initials="BP( [35]" lastIdx="1" clrIdx="34">
    <p:extLst/>
  </p:cmAuthor>
  <p:cmAuthor id="36" name="Barnhart, Pamela (WCB)" initials="BP( [36]" lastIdx="1" clrIdx="35">
    <p:extLst/>
  </p:cmAuthor>
  <p:cmAuthor id="37" name="Barnhart, Pamela (WCB)" initials="BP( [37]" lastIdx="1" clrIdx="36">
    <p:extLst/>
  </p:cmAuthor>
  <p:cmAuthor id="38" name="Barnhart, Pamela (WCB)" initials="BP( [38]" lastIdx="1" clrIdx="37">
    <p:extLst/>
  </p:cmAuthor>
  <p:cmAuthor id="39" name="Barnhart, Pamela (WCB)" initials="BP( [39]" lastIdx="1" clrIdx="38">
    <p:extLst/>
  </p:cmAuthor>
  <p:cmAuthor id="40" name="Gifford, Michael (WCB)" initials="GM(" lastIdx="6" clrIdx="39">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646569"/>
    <a:srgbClr val="458993"/>
    <a:srgbClr val="007681"/>
    <a:srgbClr val="B3C8C4"/>
    <a:srgbClr val="F3D96B"/>
    <a:srgbClr val="808180"/>
    <a:srgbClr val="7A9FA1"/>
    <a:srgbClr val="F3DD6D"/>
    <a:srgbClr val="EF5343"/>
    <a:srgbClr val="D75B5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284E427A-3D55-4303-BF80-6455036E1DE7}" styleName="Themed Style 1 - Accent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912C8C85-51F0-491E-9774-3900AFEF0FD7}" styleName="Light Style 2 - Accent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616DA210-FB5B-4158-B5E0-FEB733F419BA}" styleName="Light Style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5DA37D80-6434-44D0-A028-1B22A696006F}" styleName="Light Style 3 - Accent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8413" autoAdjust="0"/>
    <p:restoredTop sz="94611" autoAdjust="0"/>
  </p:normalViewPr>
  <p:slideViewPr>
    <p:cSldViewPr>
      <p:cViewPr varScale="1">
        <p:scale>
          <a:sx n="94" d="100"/>
          <a:sy n="94" d="100"/>
        </p:scale>
        <p:origin x="78" y="894"/>
      </p:cViewPr>
      <p:guideLst>
        <p:guide orient="horz" pos="1620"/>
        <p:guide pos="2880"/>
      </p:guideLst>
    </p:cSldViewPr>
  </p:slideViewPr>
  <p:outlineViewPr>
    <p:cViewPr>
      <p:scale>
        <a:sx n="33" d="100"/>
        <a:sy n="33" d="100"/>
      </p:scale>
      <p:origin x="0" y="0"/>
    </p:cViewPr>
  </p:outlineViewPr>
  <p:notesTextViewPr>
    <p:cViewPr>
      <p:scale>
        <a:sx n="1" d="1"/>
        <a:sy n="1" d="1"/>
      </p:scale>
      <p:origin x="0" y="0"/>
    </p:cViewPr>
  </p:notesTextViewPr>
  <p:notesViewPr>
    <p:cSldViewPr>
      <p:cViewPr varScale="1">
        <p:scale>
          <a:sx n="99" d="100"/>
          <a:sy n="99" d="100"/>
        </p:scale>
        <p:origin x="-3540" y="-96"/>
      </p:cViewPr>
      <p:guideLst>
        <p:guide orient="horz" pos="2928"/>
        <p:guide pos="2208"/>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slide" Target="slides/slide7.xml"/><Relationship Id="rId18" Type="http://schemas.openxmlformats.org/officeDocument/2006/relationships/slide" Target="slides/slide12.xml"/><Relationship Id="rId26" Type="http://schemas.openxmlformats.org/officeDocument/2006/relationships/slide" Target="slides/slide20.xml"/><Relationship Id="rId39" Type="http://schemas.openxmlformats.org/officeDocument/2006/relationships/commentAuthors" Target="commentAuthors.xml"/><Relationship Id="rId3" Type="http://schemas.openxmlformats.org/officeDocument/2006/relationships/customXml" Target="../customXml/item3.xml"/><Relationship Id="rId21" Type="http://schemas.openxmlformats.org/officeDocument/2006/relationships/slide" Target="slides/slide15.xml"/><Relationship Id="rId34" Type="http://schemas.openxmlformats.org/officeDocument/2006/relationships/slide" Target="slides/slide28.xml"/><Relationship Id="rId42" Type="http://schemas.openxmlformats.org/officeDocument/2006/relationships/theme" Target="theme/theme1.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slide" Target="slides/slide11.xml"/><Relationship Id="rId25" Type="http://schemas.openxmlformats.org/officeDocument/2006/relationships/slide" Target="slides/slide19.xml"/><Relationship Id="rId33" Type="http://schemas.openxmlformats.org/officeDocument/2006/relationships/slide" Target="slides/slide27.xml"/><Relationship Id="rId38"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0.xml"/><Relationship Id="rId20" Type="http://schemas.openxmlformats.org/officeDocument/2006/relationships/slide" Target="slides/slide14.xml"/><Relationship Id="rId29" Type="http://schemas.openxmlformats.org/officeDocument/2006/relationships/slide" Target="slides/slide23.xml"/><Relationship Id="rId41"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5.xml"/><Relationship Id="rId24" Type="http://schemas.openxmlformats.org/officeDocument/2006/relationships/slide" Target="slides/slide18.xml"/><Relationship Id="rId32" Type="http://schemas.openxmlformats.org/officeDocument/2006/relationships/slide" Target="slides/slide26.xml"/><Relationship Id="rId37" Type="http://schemas.openxmlformats.org/officeDocument/2006/relationships/slide" Target="slides/slide31.xml"/><Relationship Id="rId40" Type="http://schemas.openxmlformats.org/officeDocument/2006/relationships/presProps" Target="presProps.xml"/><Relationship Id="rId5" Type="http://schemas.openxmlformats.org/officeDocument/2006/relationships/slideMaster" Target="slideMasters/slideMaster2.xml"/><Relationship Id="rId15" Type="http://schemas.openxmlformats.org/officeDocument/2006/relationships/slide" Target="slides/slide9.xml"/><Relationship Id="rId23" Type="http://schemas.openxmlformats.org/officeDocument/2006/relationships/slide" Target="slides/slide17.xml"/><Relationship Id="rId28" Type="http://schemas.openxmlformats.org/officeDocument/2006/relationships/slide" Target="slides/slide22.xml"/><Relationship Id="rId36" Type="http://schemas.openxmlformats.org/officeDocument/2006/relationships/slide" Target="slides/slide30.xml"/><Relationship Id="rId10" Type="http://schemas.openxmlformats.org/officeDocument/2006/relationships/slide" Target="slides/slide4.xml"/><Relationship Id="rId19" Type="http://schemas.openxmlformats.org/officeDocument/2006/relationships/slide" Target="slides/slide13.xml"/><Relationship Id="rId31" Type="http://schemas.openxmlformats.org/officeDocument/2006/relationships/slide" Target="slides/slide25.xml"/><Relationship Id="rId44" Type="http://schemas.microsoft.com/office/2015/10/relationships/revisionInfo" Target="revisionInfo.xml"/><Relationship Id="rId4" Type="http://schemas.openxmlformats.org/officeDocument/2006/relationships/slideMaster" Target="slideMasters/slideMaster1.xml"/><Relationship Id="rId9" Type="http://schemas.openxmlformats.org/officeDocument/2006/relationships/slide" Target="slides/slide3.xml"/><Relationship Id="rId14" Type="http://schemas.openxmlformats.org/officeDocument/2006/relationships/slide" Target="slides/slide8.xml"/><Relationship Id="rId22" Type="http://schemas.openxmlformats.org/officeDocument/2006/relationships/slide" Target="slides/slide16.xml"/><Relationship Id="rId27" Type="http://schemas.openxmlformats.org/officeDocument/2006/relationships/slide" Target="slides/slide21.xml"/><Relationship Id="rId30" Type="http://schemas.openxmlformats.org/officeDocument/2006/relationships/slide" Target="slides/slide24.xml"/><Relationship Id="rId35" Type="http://schemas.openxmlformats.org/officeDocument/2006/relationships/slide" Target="slides/slide29.xml"/><Relationship Id="rId43"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CF2C164A-7038-42D0-953C-2EB4816D4C81}" type="datetimeFigureOut">
              <a:rPr lang="en-US" smtClean="0"/>
              <a:t>2/13/2018</a:t>
            </a:fld>
            <a:endParaRPr lang="en-US" dirty="0"/>
          </a:p>
        </p:txBody>
      </p:sp>
      <p:sp>
        <p:nvSpPr>
          <p:cNvPr id="4" name="Slide Image Placeholder 3"/>
          <p:cNvSpPr>
            <a:spLocks noGrp="1" noRot="1" noChangeAspect="1"/>
          </p:cNvSpPr>
          <p:nvPr>
            <p:ph type="sldImg" idx="2"/>
          </p:nvPr>
        </p:nvSpPr>
        <p:spPr>
          <a:xfrm>
            <a:off x="406400" y="696913"/>
            <a:ext cx="6197600" cy="3486150"/>
          </a:xfrm>
          <a:prstGeom prst="rect">
            <a:avLst/>
          </a:prstGeom>
          <a:noFill/>
          <a:ln w="12700">
            <a:solidFill>
              <a:prstClr val="black"/>
            </a:solidFill>
          </a:ln>
        </p:spPr>
        <p:txBody>
          <a:bodyPr vert="horz" lIns="93177" tIns="46589" rIns="93177" bIns="46589" rtlCol="0" anchor="ctr"/>
          <a:lstStyle/>
          <a:p>
            <a:endParaRPr lang="en-US" dirty="0"/>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F6DA9C80-B631-4EC4-8253-F63CFD0157DF}" type="slidenum">
              <a:rPr lang="en-US" smtClean="0"/>
              <a:t>‹#›</a:t>
            </a:fld>
            <a:endParaRPr lang="en-US" dirty="0"/>
          </a:p>
        </p:txBody>
      </p:sp>
    </p:spTree>
    <p:extLst>
      <p:ext uri="{BB962C8B-B14F-4D97-AF65-F5344CB8AC3E}">
        <p14:creationId xmlns:p14="http://schemas.microsoft.com/office/powerpoint/2010/main" val="194335706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701040" y="4473892"/>
            <a:ext cx="5608320" cy="3660458"/>
          </a:xfrm>
          <a:prstGeom prst="rect">
            <a:avLst/>
          </a:prstGeom>
        </p:spPr>
        <p:txBody>
          <a:bodyPr lIns="93177" tIns="46589" rIns="93177" bIns="46589"/>
          <a:lstStyle/>
          <a:p>
            <a:endParaRPr lang="en-US" dirty="0"/>
          </a:p>
        </p:txBody>
      </p:sp>
      <p:sp>
        <p:nvSpPr>
          <p:cNvPr id="4" name="Slide Number Placeholder 3"/>
          <p:cNvSpPr>
            <a:spLocks noGrp="1"/>
          </p:cNvSpPr>
          <p:nvPr>
            <p:ph type="sldNum" sz="quarter" idx="10"/>
          </p:nvPr>
        </p:nvSpPr>
        <p:spPr/>
        <p:txBody>
          <a:bodyPr/>
          <a:lstStyle/>
          <a:p>
            <a:fld id="{F6DA9C80-B631-4EC4-8253-F63CFD0157DF}" type="slidenum">
              <a:rPr lang="en-US" smtClean="0"/>
              <a:t>2</a:t>
            </a:fld>
            <a:endParaRPr lang="en-US" dirty="0"/>
          </a:p>
        </p:txBody>
      </p:sp>
    </p:spTree>
    <p:extLst>
      <p:ext uri="{BB962C8B-B14F-4D97-AF65-F5344CB8AC3E}">
        <p14:creationId xmlns:p14="http://schemas.microsoft.com/office/powerpoint/2010/main" val="65411685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over Master">
    <p:spTree>
      <p:nvGrpSpPr>
        <p:cNvPr id="1" name=""/>
        <p:cNvGrpSpPr/>
        <p:nvPr/>
      </p:nvGrpSpPr>
      <p:grpSpPr>
        <a:xfrm>
          <a:off x="0" y="0"/>
          <a:ext cx="0" cy="0"/>
          <a:chOff x="0" y="0"/>
          <a:chExt cx="0" cy="0"/>
        </a:xfrm>
      </p:grpSpPr>
    </p:spTree>
    <p:extLst>
      <p:ext uri="{BB962C8B-B14F-4D97-AF65-F5344CB8AC3E}">
        <p14:creationId xmlns:p14="http://schemas.microsoft.com/office/powerpoint/2010/main" val="397628134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WCB Section/Chapter slid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WCB Content page">
    <p:spTree>
      <p:nvGrpSpPr>
        <p:cNvPr id="1" name=""/>
        <p:cNvGrpSpPr/>
        <p:nvPr/>
      </p:nvGrpSpPr>
      <p:grpSpPr>
        <a:xfrm>
          <a:off x="0" y="0"/>
          <a:ext cx="0" cy="0"/>
          <a:chOff x="0" y="0"/>
          <a:chExt cx="0" cy="0"/>
        </a:xfrm>
      </p:grpSpPr>
      <p:sp>
        <p:nvSpPr>
          <p:cNvPr id="4" name="Title Placeholder 1"/>
          <p:cNvSpPr>
            <a:spLocks noGrp="1"/>
          </p:cNvSpPr>
          <p:nvPr>
            <p:ph type="title"/>
          </p:nvPr>
        </p:nvSpPr>
        <p:spPr>
          <a:xfrm>
            <a:off x="457200" y="443343"/>
            <a:ext cx="8229600" cy="620282"/>
          </a:xfrm>
          <a:prstGeom prst="rect">
            <a:avLst/>
          </a:prstGeom>
        </p:spPr>
        <p:txBody>
          <a:bodyPr vert="horz" lIns="0" tIns="0" rIns="0" bIns="0" rtlCol="0" anchor="t">
            <a:noAutofit/>
          </a:bodyPr>
          <a:lstStyle/>
          <a:p>
            <a:r>
              <a:rPr lang="en-US" dirty="0"/>
              <a:t>Click to edit Master title style</a:t>
            </a:r>
          </a:p>
        </p:txBody>
      </p:sp>
      <p:sp>
        <p:nvSpPr>
          <p:cNvPr id="5" name="Text Placeholder 2"/>
          <p:cNvSpPr>
            <a:spLocks noGrp="1"/>
          </p:cNvSpPr>
          <p:nvPr>
            <p:ph idx="1"/>
          </p:nvPr>
        </p:nvSpPr>
        <p:spPr>
          <a:xfrm>
            <a:off x="762000" y="1276351"/>
            <a:ext cx="7924800" cy="990600"/>
          </a:xfrm>
          <a:prstGeom prst="rect">
            <a:avLst/>
          </a:prstGeom>
        </p:spPr>
        <p:txBody>
          <a:bodyPr vert="horz" lIns="0" tIns="0" rIns="0" bIns="0" rtlCol="0" anchor="t">
            <a:noAutofit/>
          </a:bodyPr>
          <a:lstStyle/>
          <a:p>
            <a:pPr lvl="0"/>
            <a:r>
              <a:rPr lang="en-US" dirty="0"/>
              <a:t>Click to edit Master text styles</a:t>
            </a:r>
          </a:p>
          <a:p>
            <a:pPr lvl="1"/>
            <a:r>
              <a:rPr lang="en-US" dirty="0"/>
              <a:t>Second level </a:t>
            </a:r>
          </a:p>
        </p:txBody>
      </p:sp>
    </p:spTree>
    <p:extLst>
      <p:ext uri="{BB962C8B-B14F-4D97-AF65-F5344CB8AC3E}">
        <p14:creationId xmlns:p14="http://schemas.microsoft.com/office/powerpoint/2010/main" val="304300134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WCB Content page - 2 col">
    <p:spTree>
      <p:nvGrpSpPr>
        <p:cNvPr id="1" name=""/>
        <p:cNvGrpSpPr/>
        <p:nvPr/>
      </p:nvGrpSpPr>
      <p:grpSpPr>
        <a:xfrm>
          <a:off x="0" y="0"/>
          <a:ext cx="0" cy="0"/>
          <a:chOff x="0" y="0"/>
          <a:chExt cx="0" cy="0"/>
        </a:xfrm>
      </p:grpSpPr>
      <p:sp>
        <p:nvSpPr>
          <p:cNvPr id="2" name="Title 1"/>
          <p:cNvSpPr>
            <a:spLocks noGrp="1"/>
          </p:cNvSpPr>
          <p:nvPr>
            <p:ph type="title"/>
          </p:nvPr>
        </p:nvSpPr>
        <p:spPr/>
        <p:txBody>
          <a:bodyPr anchor="t"/>
          <a:lstStyle/>
          <a:p>
            <a:r>
              <a:rPr lang="en-US"/>
              <a:t>Click to edit Master title style</a:t>
            </a:r>
          </a:p>
        </p:txBody>
      </p:sp>
      <p:sp>
        <p:nvSpPr>
          <p:cNvPr id="3" name="Content Placeholder 2"/>
          <p:cNvSpPr>
            <a:spLocks noGrp="1"/>
          </p:cNvSpPr>
          <p:nvPr>
            <p:ph sz="half" idx="1"/>
          </p:nvPr>
        </p:nvSpPr>
        <p:spPr>
          <a:xfrm>
            <a:off x="762000" y="1269185"/>
            <a:ext cx="3657600" cy="3394075"/>
          </a:xfrm>
        </p:spPr>
        <p:txBody>
          <a:bodyPr anchor="t"/>
          <a:lstStyle>
            <a:lvl1pPr marL="320040" indent="-320040">
              <a:defRPr sz="2200"/>
            </a:lvl1pPr>
            <a:lvl2pPr marL="685800" indent="-228600">
              <a:spcBef>
                <a:spcPts val="750"/>
              </a:spcBef>
              <a:defRPr sz="2000"/>
            </a:lvl2pPr>
            <a:lvl3pPr marL="1005840" indent="-182880">
              <a:spcBef>
                <a:spcPts val="450"/>
              </a:spcBef>
              <a:defRPr sz="1800"/>
            </a:lvl3pPr>
            <a:lvl4pPr marL="1280160" indent="-182880">
              <a:spcBef>
                <a:spcPts val="400"/>
              </a:spcBef>
              <a:defRPr sz="1600"/>
            </a:lvl4pPr>
            <a:lvl5pPr>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a:t>
            </a:r>
            <a:r>
              <a:rPr lang="en-US" dirty="0" err="1"/>
              <a:t>levelv</a:t>
            </a:r>
            <a:endParaRPr lang="en-US" dirty="0"/>
          </a:p>
        </p:txBody>
      </p:sp>
      <p:sp>
        <p:nvSpPr>
          <p:cNvPr id="7" name="Content Placeholder 2"/>
          <p:cNvSpPr>
            <a:spLocks noGrp="1"/>
          </p:cNvSpPr>
          <p:nvPr>
            <p:ph sz="half" idx="10"/>
          </p:nvPr>
        </p:nvSpPr>
        <p:spPr>
          <a:xfrm>
            <a:off x="5029200" y="1269184"/>
            <a:ext cx="3657600" cy="3394075"/>
          </a:xfrm>
        </p:spPr>
        <p:txBody>
          <a:bodyPr anchor="t"/>
          <a:lstStyle>
            <a:lvl1pPr marL="320040" indent="-320040">
              <a:defRPr sz="2200"/>
            </a:lvl1pPr>
            <a:lvl2pPr marL="685800" indent="-228600">
              <a:spcBef>
                <a:spcPts val="750"/>
              </a:spcBef>
              <a:defRPr sz="2000"/>
            </a:lvl2pPr>
            <a:lvl3pPr marL="1005840" indent="-182880">
              <a:spcBef>
                <a:spcPts val="450"/>
              </a:spcBef>
              <a:defRPr sz="1800"/>
            </a:lvl3pPr>
            <a:lvl4pPr marL="1280160" indent="-182880">
              <a:spcBef>
                <a:spcPts val="400"/>
              </a:spcBef>
              <a:defRPr sz="1600"/>
            </a:lvl4pPr>
            <a:lvl5pPr>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p:txBody>
      </p:sp>
    </p:spTree>
    <p:extLst>
      <p:ext uri="{BB962C8B-B14F-4D97-AF65-F5344CB8AC3E}">
        <p14:creationId xmlns:p14="http://schemas.microsoft.com/office/powerpoint/2010/main" val="3383597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WCB Content page - nestin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762000" y="1265239"/>
            <a:ext cx="7924800" cy="506412"/>
          </a:xfrm>
        </p:spPr>
        <p:txBody>
          <a:bodyPr anchor="t"/>
          <a:lstStyle>
            <a:lvl1pPr marL="0" indent="0">
              <a:buNone/>
              <a:defRPr sz="2400" b="1">
                <a:solidFill>
                  <a:srgbClr val="7A9FA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a:t>
            </a:r>
          </a:p>
        </p:txBody>
      </p:sp>
      <p:sp>
        <p:nvSpPr>
          <p:cNvPr id="4" name="Content Placeholder 3"/>
          <p:cNvSpPr>
            <a:spLocks noGrp="1"/>
          </p:cNvSpPr>
          <p:nvPr>
            <p:ph sz="half" idx="2"/>
          </p:nvPr>
        </p:nvSpPr>
        <p:spPr>
          <a:xfrm>
            <a:off x="762000" y="1824825"/>
            <a:ext cx="7924800" cy="2651926"/>
          </a:xfrm>
        </p:spPr>
        <p:txBody>
          <a:bodyPr anchor="t"/>
          <a:lstStyle>
            <a:lvl1pPr marL="320040" indent="-320040" algn="l">
              <a:buSzPct val="100000"/>
              <a:buFont typeface="+mj-lt"/>
              <a:buAutoNum type="arabicPeriod"/>
              <a:defRPr sz="2200" b="1"/>
            </a:lvl1pPr>
            <a:lvl2pPr marL="685800" indent="-228600" algn="l">
              <a:spcBef>
                <a:spcPts val="750"/>
              </a:spcBef>
              <a:defRPr sz="2000"/>
            </a:lvl2pPr>
            <a:lvl3pPr marL="1005840" indent="-182880" algn="l">
              <a:spcBef>
                <a:spcPts val="420"/>
              </a:spcBef>
              <a:defRPr sz="1800"/>
            </a:lvl3pPr>
            <a:lvl4pPr marL="1280160" indent="-182880" algn="l">
              <a:spcBef>
                <a:spcPts val="400"/>
              </a:spcBef>
              <a:defRPr sz="1600"/>
            </a:lvl4pPr>
            <a:lvl5pPr algn="l">
              <a:defRPr sz="1200"/>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p:txBody>
      </p:sp>
    </p:spTree>
    <p:extLst>
      <p:ext uri="{BB962C8B-B14F-4D97-AF65-F5344CB8AC3E}">
        <p14:creationId xmlns:p14="http://schemas.microsoft.com/office/powerpoint/2010/main" val="244550255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Content with Caption">
    <p:spTree>
      <p:nvGrpSpPr>
        <p:cNvPr id="1" name=""/>
        <p:cNvGrpSpPr/>
        <p:nvPr/>
      </p:nvGrpSpPr>
      <p:grpSpPr>
        <a:xfrm>
          <a:off x="0" y="0"/>
          <a:ext cx="0" cy="0"/>
          <a:chOff x="0" y="0"/>
          <a:chExt cx="0" cy="0"/>
        </a:xfrm>
      </p:grpSpPr>
    </p:spTree>
    <p:extLst>
      <p:ext uri="{BB962C8B-B14F-4D97-AF65-F5344CB8AC3E}">
        <p14:creationId xmlns:p14="http://schemas.microsoft.com/office/powerpoint/2010/main" val="150695456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userDrawn="1">
  <p:cSld name="Content_1 - bold 1st line - bullet lis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5" name="Text Placeholder 4"/>
          <p:cNvSpPr>
            <a:spLocks noGrp="1"/>
          </p:cNvSpPr>
          <p:nvPr>
            <p:ph type="body" sz="quarter" idx="10"/>
          </p:nvPr>
        </p:nvSpPr>
        <p:spPr>
          <a:xfrm>
            <a:off x="685800" y="1200150"/>
            <a:ext cx="8001000" cy="3048000"/>
          </a:xfrm>
        </p:spPr>
        <p:txBody>
          <a:bodyPr/>
          <a:lstStyle>
            <a:lvl3pPr marL="868680">
              <a:defRPr sz="1800"/>
            </a:lvl3pPr>
            <a:lvl4pPr marL="1143000">
              <a:defRPr sz="1600"/>
            </a:lvl4pPr>
            <a:lvl5pPr>
              <a:defRPr sz="14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p:txBody>
      </p:sp>
    </p:spTree>
    <p:extLst>
      <p:ext uri="{BB962C8B-B14F-4D97-AF65-F5344CB8AC3E}">
        <p14:creationId xmlns:p14="http://schemas.microsoft.com/office/powerpoint/2010/main" val="111227033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theme" Target="../theme/theme2.xml"/><Relationship Id="rId1" Type="http://schemas.openxmlformats.org/officeDocument/2006/relationships/slideLayout" Target="../slideLayouts/slideLayout2.xml"/></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5.xml"/><Relationship Id="rId7" Type="http://schemas.openxmlformats.org/officeDocument/2006/relationships/image" Target="../media/image3.png"/><Relationship Id="rId2" Type="http://schemas.openxmlformats.org/officeDocument/2006/relationships/slideLayout" Target="../slideLayouts/slideLayout4.xml"/><Relationship Id="rId1" Type="http://schemas.openxmlformats.org/officeDocument/2006/relationships/slideLayout" Target="../slideLayouts/slideLayout3.xml"/><Relationship Id="rId6" Type="http://schemas.openxmlformats.org/officeDocument/2006/relationships/theme" Target="../theme/theme3.xml"/><Relationship Id="rId5" Type="http://schemas.openxmlformats.org/officeDocument/2006/relationships/slideLayout" Target="../slideLayouts/slideLayout7.xml"/><Relationship Id="rId4" Type="http://schemas.openxmlformats.org/officeDocument/2006/relationships/slideLayout" Target="../slideLayouts/slideLayout6.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457200" y="4767263"/>
            <a:ext cx="2133600" cy="274637"/>
          </a:xfrm>
          <a:prstGeom prst="rect">
            <a:avLst/>
          </a:prstGeom>
        </p:spPr>
        <p:txBody>
          <a:bodyPr vert="horz" lIns="91440" tIns="45720" rIns="91440" bIns="45720" rtlCol="0" anchor="ctr"/>
          <a:lstStyle>
            <a:lvl1pPr algn="l">
              <a:defRPr sz="1200">
                <a:solidFill>
                  <a:schemeClr val="tx1">
                    <a:tint val="75000"/>
                  </a:schemeClr>
                </a:solidFill>
              </a:defRPr>
            </a:lvl1pPr>
          </a:lstStyle>
          <a:p>
            <a:fld id="{9AE51E1D-7280-49D6-A2E2-CE63FE17EF16}" type="datetimeFigureOut">
              <a:rPr lang="en-US" smtClean="0"/>
              <a:t>2/13/2018</a:t>
            </a:fld>
            <a:endParaRPr lang="en-US" dirty="0"/>
          </a:p>
        </p:txBody>
      </p:sp>
      <p:sp>
        <p:nvSpPr>
          <p:cNvPr id="5" name="Footer Placeholder 4"/>
          <p:cNvSpPr>
            <a:spLocks noGrp="1"/>
          </p:cNvSpPr>
          <p:nvPr>
            <p:ph type="ftr" sz="quarter" idx="3"/>
          </p:nvPr>
        </p:nvSpPr>
        <p:spPr>
          <a:xfrm>
            <a:off x="3124200" y="4767263"/>
            <a:ext cx="2895600" cy="274637"/>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4767263"/>
            <a:ext cx="2133600" cy="274637"/>
          </a:xfrm>
          <a:prstGeom prst="rect">
            <a:avLst/>
          </a:prstGeom>
        </p:spPr>
        <p:txBody>
          <a:bodyPr vert="horz" lIns="91440" tIns="45720" rIns="91440" bIns="45720" rtlCol="0" anchor="ctr"/>
          <a:lstStyle>
            <a:lvl1pPr algn="r">
              <a:defRPr sz="1200">
                <a:solidFill>
                  <a:schemeClr val="tx1">
                    <a:tint val="75000"/>
                  </a:schemeClr>
                </a:solidFill>
              </a:defRPr>
            </a:lvl1pPr>
          </a:lstStyle>
          <a:p>
            <a:fld id="{8BACAC6D-BD82-4571-9E34-C1EFF11A946D}" type="slidenum">
              <a:rPr lang="en-US" smtClean="0"/>
              <a:t>‹#›</a:t>
            </a:fld>
            <a:endParaRPr lang="en-US" dirty="0"/>
          </a:p>
        </p:txBody>
      </p:sp>
      <p:sp>
        <p:nvSpPr>
          <p:cNvPr id="7" name="Rectangle 6"/>
          <p:cNvSpPr/>
          <p:nvPr userDrawn="1"/>
        </p:nvSpPr>
        <p:spPr>
          <a:xfrm>
            <a:off x="0" y="2128837"/>
            <a:ext cx="9144000" cy="3414713"/>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p:cNvSpPr/>
          <p:nvPr userDrawn="1"/>
        </p:nvSpPr>
        <p:spPr>
          <a:xfrm>
            <a:off x="0" y="1967534"/>
            <a:ext cx="9144000" cy="201739"/>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Date Placeholder 1"/>
          <p:cNvSpPr txBox="1">
            <a:spLocks/>
          </p:cNvSpPr>
          <p:nvPr userDrawn="1"/>
        </p:nvSpPr>
        <p:spPr>
          <a:xfrm>
            <a:off x="7315200" y="1933362"/>
            <a:ext cx="1676400" cy="296975"/>
          </a:xfrm>
          <a:prstGeom prst="rect">
            <a:avLst/>
          </a:prstGeom>
        </p:spPr>
        <p:txBody>
          <a:bodyPr/>
          <a:lstStyle>
            <a:defPPr>
              <a:defRPr lang="en-US"/>
            </a:defPPr>
            <a:lvl1pPr marL="0" algn="l" defTabSz="914400" rtl="0" eaLnBrk="1" latinLnBrk="0" hangingPunct="1">
              <a:defRPr sz="1800" b="1" kern="1200">
                <a:solidFill>
                  <a:schemeClr val="bg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5E140F40-957F-429B-BF36-B42CA41DE130}" type="datetime4">
              <a:rPr lang="en-US" sz="1200" b="1" i="0" smtClean="0">
                <a:solidFill>
                  <a:schemeClr val="tx2"/>
                </a:solidFill>
                <a:latin typeface="Arial" charset="0"/>
                <a:ea typeface="Arial" charset="0"/>
                <a:cs typeface="Arial" charset="0"/>
              </a:rPr>
              <a:pPr algn="r"/>
              <a:t>February 13, 2018</a:t>
            </a:fld>
            <a:endParaRPr lang="en-US" sz="1200" b="1" i="0" dirty="0">
              <a:solidFill>
                <a:schemeClr val="tx2"/>
              </a:solidFill>
              <a:latin typeface="Arial" charset="0"/>
              <a:ea typeface="Arial" charset="0"/>
              <a:cs typeface="Arial" charset="0"/>
            </a:endParaRPr>
          </a:p>
        </p:txBody>
      </p:sp>
      <p:pic>
        <p:nvPicPr>
          <p:cNvPr id="2" name="Picture 1"/>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419100" y="438150"/>
            <a:ext cx="4343400" cy="1158047"/>
          </a:xfrm>
          <a:prstGeom prst="rect">
            <a:avLst/>
          </a:prstGeom>
        </p:spPr>
      </p:pic>
    </p:spTree>
    <p:extLst>
      <p:ext uri="{BB962C8B-B14F-4D97-AF65-F5344CB8AC3E}">
        <p14:creationId xmlns:p14="http://schemas.microsoft.com/office/powerpoint/2010/main" val="4023744030"/>
      </p:ext>
    </p:extLst>
  </p:cSld>
  <p:clrMap bg1="lt1" tx1="dk1" bg2="lt2" tx2="dk2" accent1="accent1" accent2="accent2" accent3="accent3" accent4="accent4" accent5="accent5" accent6="accent6" hlink="hlink" folHlink="folHlink"/>
  <p:sldLayoutIdLst>
    <p:sldLayoutId id="2147483686" r:id="rId1"/>
  </p:sldLayoutIdLst>
  <p:txStyles>
    <p:titleStyle>
      <a:lvl1pPr algn="l" defTabSz="914400" rtl="0" eaLnBrk="1" latinLnBrk="0" hangingPunct="1">
        <a:spcBef>
          <a:spcPct val="0"/>
        </a:spcBef>
        <a:buNone/>
        <a:defRPr sz="4400" b="1" kern="1200">
          <a:solidFill>
            <a:schemeClr val="accent6"/>
          </a:solidFill>
          <a:latin typeface="Arial" panose="020B0604020202020204" pitchFamily="34" charset="0"/>
          <a:ea typeface="+mj-ea"/>
          <a:cs typeface="Arial" panose="020B0604020202020204" pitchFamily="34" charset="0"/>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8" name="Date Placeholder 1"/>
          <p:cNvSpPr txBox="1">
            <a:spLocks/>
          </p:cNvSpPr>
          <p:nvPr userDrawn="1"/>
        </p:nvSpPr>
        <p:spPr>
          <a:xfrm>
            <a:off x="152400" y="88105"/>
            <a:ext cx="2133600" cy="273844"/>
          </a:xfrm>
          <a:prstGeom prst="rect">
            <a:avLst/>
          </a:prstGeom>
        </p:spPr>
        <p:txBody>
          <a:bodyPr/>
          <a:lstStyle>
            <a:defPPr>
              <a:defRPr lang="en-US"/>
            </a:defPPr>
            <a:lvl1pPr marL="0" algn="l" defTabSz="914400" rtl="0" eaLnBrk="1" latinLnBrk="0" hangingPunct="1">
              <a:defRPr sz="1800" b="1" kern="1200">
                <a:solidFill>
                  <a:schemeClr val="bg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5E140F40-957F-429B-BF36-B42CA41DE130}" type="datetime4">
              <a:rPr lang="en-US" sz="1200" smtClean="0"/>
              <a:pPr/>
              <a:t>February 13, 2018</a:t>
            </a:fld>
            <a:endParaRPr lang="en-US" sz="1200" dirty="0"/>
          </a:p>
        </p:txBody>
      </p:sp>
      <p:sp>
        <p:nvSpPr>
          <p:cNvPr id="9" name="Slide Number Placeholder 3"/>
          <p:cNvSpPr txBox="1">
            <a:spLocks/>
          </p:cNvSpPr>
          <p:nvPr userDrawn="1"/>
        </p:nvSpPr>
        <p:spPr>
          <a:xfrm>
            <a:off x="8305800" y="88105"/>
            <a:ext cx="685800" cy="273844"/>
          </a:xfrm>
          <a:prstGeom prst="rect">
            <a:avLst/>
          </a:prstGeom>
        </p:spPr>
        <p:txBody>
          <a:bodyPr/>
          <a:lstStyle>
            <a:defPPr>
              <a:defRPr lang="en-US"/>
            </a:defPPr>
            <a:lvl1pPr marL="0" algn="l" defTabSz="914400" rtl="0" eaLnBrk="1" latinLnBrk="0" hangingPunct="1">
              <a:defRPr sz="1800" b="1" kern="1200">
                <a:solidFill>
                  <a:schemeClr val="bg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DDF52EC2-2C0B-4C03-9888-0B25156ED88D}" type="slidenum">
              <a:rPr lang="en-US" sz="1200" smtClean="0"/>
              <a:pPr/>
              <a:t>‹#›</a:t>
            </a:fld>
            <a:endParaRPr lang="en-US" sz="1200" dirty="0"/>
          </a:p>
        </p:txBody>
      </p:sp>
      <p:sp>
        <p:nvSpPr>
          <p:cNvPr id="11" name="Rectangle 10"/>
          <p:cNvSpPr/>
          <p:nvPr userDrawn="1"/>
        </p:nvSpPr>
        <p:spPr>
          <a:xfrm>
            <a:off x="0" y="4857750"/>
            <a:ext cx="9144000" cy="28575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182880" tIns="91440" rtlCol="0" anchor="ctr"/>
          <a:lstStyle/>
          <a:p>
            <a:pPr algn="l"/>
            <a:fld id="{DDF52EC2-2C0B-4C03-9888-0B25156ED88D}" type="slidenum">
              <a:rPr lang="en-US" sz="1050" b="0" smtClean="0">
                <a:solidFill>
                  <a:srgbClr val="006B73"/>
                </a:solidFill>
                <a:latin typeface="Arial" panose="020B0604020202020204" pitchFamily="34" charset="0"/>
                <a:cs typeface="Arial" panose="020B0604020202020204" pitchFamily="34" charset="0"/>
              </a:rPr>
              <a:pPr algn="l"/>
              <a:t>‹#›</a:t>
            </a:fld>
            <a:endParaRPr lang="en-US" sz="1050" b="0" dirty="0">
              <a:solidFill>
                <a:srgbClr val="006B73"/>
              </a:solidFill>
              <a:latin typeface="Arial" panose="020B0604020202020204" pitchFamily="34" charset="0"/>
              <a:cs typeface="Arial" panose="020B0604020202020204" pitchFamily="34" charset="0"/>
            </a:endParaRPr>
          </a:p>
        </p:txBody>
      </p:sp>
      <p:sp>
        <p:nvSpPr>
          <p:cNvPr id="17" name="Rectangle 16"/>
          <p:cNvSpPr/>
          <p:nvPr userDrawn="1"/>
        </p:nvSpPr>
        <p:spPr>
          <a:xfrm>
            <a:off x="0" y="0"/>
            <a:ext cx="9144000" cy="133350"/>
          </a:xfrm>
          <a:prstGeom prst="rect">
            <a:avLst/>
          </a:prstGeom>
          <a:solidFill>
            <a:srgbClr val="F3D96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Delay 3"/>
          <p:cNvSpPr/>
          <p:nvPr userDrawn="1"/>
        </p:nvSpPr>
        <p:spPr>
          <a:xfrm>
            <a:off x="0" y="502633"/>
            <a:ext cx="6477000" cy="4204238"/>
          </a:xfrm>
          <a:custGeom>
            <a:avLst/>
            <a:gdLst>
              <a:gd name="connsiteX0" fmla="*/ 0 w 1676400"/>
              <a:gd name="connsiteY0" fmla="*/ 0 h 1676400"/>
              <a:gd name="connsiteX1" fmla="*/ 838200 w 1676400"/>
              <a:gd name="connsiteY1" fmla="*/ 0 h 1676400"/>
              <a:gd name="connsiteX2" fmla="*/ 1676400 w 1676400"/>
              <a:gd name="connsiteY2" fmla="*/ 838200 h 1676400"/>
              <a:gd name="connsiteX3" fmla="*/ 838200 w 1676400"/>
              <a:gd name="connsiteY3" fmla="*/ 1676400 h 1676400"/>
              <a:gd name="connsiteX4" fmla="*/ 0 w 1676400"/>
              <a:gd name="connsiteY4" fmla="*/ 1676400 h 1676400"/>
              <a:gd name="connsiteX5" fmla="*/ 0 w 1676400"/>
              <a:gd name="connsiteY5" fmla="*/ 0 h 1676400"/>
              <a:gd name="connsiteX0" fmla="*/ 0 w 2020866"/>
              <a:gd name="connsiteY0" fmla="*/ 0 h 1676400"/>
              <a:gd name="connsiteX1" fmla="*/ 1182666 w 2020866"/>
              <a:gd name="connsiteY1" fmla="*/ 0 h 1676400"/>
              <a:gd name="connsiteX2" fmla="*/ 2020866 w 2020866"/>
              <a:gd name="connsiteY2" fmla="*/ 838200 h 1676400"/>
              <a:gd name="connsiteX3" fmla="*/ 1182666 w 2020866"/>
              <a:gd name="connsiteY3" fmla="*/ 1676400 h 1676400"/>
              <a:gd name="connsiteX4" fmla="*/ 344466 w 2020866"/>
              <a:gd name="connsiteY4" fmla="*/ 1676400 h 1676400"/>
              <a:gd name="connsiteX5" fmla="*/ 0 w 2020866"/>
              <a:gd name="connsiteY5" fmla="*/ 0 h 1676400"/>
              <a:gd name="connsiteX0" fmla="*/ 0 w 2020866"/>
              <a:gd name="connsiteY0" fmla="*/ 0 h 1682663"/>
              <a:gd name="connsiteX1" fmla="*/ 1182666 w 2020866"/>
              <a:gd name="connsiteY1" fmla="*/ 0 h 1682663"/>
              <a:gd name="connsiteX2" fmla="*/ 2020866 w 2020866"/>
              <a:gd name="connsiteY2" fmla="*/ 838200 h 1682663"/>
              <a:gd name="connsiteX3" fmla="*/ 1182666 w 2020866"/>
              <a:gd name="connsiteY3" fmla="*/ 1676400 h 1682663"/>
              <a:gd name="connsiteX4" fmla="*/ 0 w 2020866"/>
              <a:gd name="connsiteY4" fmla="*/ 1682663 h 1682663"/>
              <a:gd name="connsiteX5" fmla="*/ 0 w 2020866"/>
              <a:gd name="connsiteY5" fmla="*/ 0 h 1682663"/>
              <a:gd name="connsiteX0" fmla="*/ 0 w 2629976"/>
              <a:gd name="connsiteY0" fmla="*/ 0 h 1682663"/>
              <a:gd name="connsiteX1" fmla="*/ 1791776 w 2629976"/>
              <a:gd name="connsiteY1" fmla="*/ 0 h 1682663"/>
              <a:gd name="connsiteX2" fmla="*/ 2629976 w 2629976"/>
              <a:gd name="connsiteY2" fmla="*/ 838200 h 1682663"/>
              <a:gd name="connsiteX3" fmla="*/ 1791776 w 2629976"/>
              <a:gd name="connsiteY3" fmla="*/ 1676400 h 1682663"/>
              <a:gd name="connsiteX4" fmla="*/ 609110 w 2629976"/>
              <a:gd name="connsiteY4" fmla="*/ 1682663 h 1682663"/>
              <a:gd name="connsiteX5" fmla="*/ 0 w 2629976"/>
              <a:gd name="connsiteY5" fmla="*/ 0 h 1682663"/>
              <a:gd name="connsiteX0" fmla="*/ 0 w 2591378"/>
              <a:gd name="connsiteY0" fmla="*/ 0 h 1682663"/>
              <a:gd name="connsiteX1" fmla="*/ 1753178 w 2591378"/>
              <a:gd name="connsiteY1" fmla="*/ 0 h 1682663"/>
              <a:gd name="connsiteX2" fmla="*/ 2591378 w 2591378"/>
              <a:gd name="connsiteY2" fmla="*/ 838200 h 1682663"/>
              <a:gd name="connsiteX3" fmla="*/ 1753178 w 2591378"/>
              <a:gd name="connsiteY3" fmla="*/ 1676400 h 1682663"/>
              <a:gd name="connsiteX4" fmla="*/ 570512 w 2591378"/>
              <a:gd name="connsiteY4" fmla="*/ 1682663 h 1682663"/>
              <a:gd name="connsiteX5" fmla="*/ 0 w 2591378"/>
              <a:gd name="connsiteY5" fmla="*/ 0 h 1682663"/>
              <a:gd name="connsiteX0" fmla="*/ 8459 w 2599837"/>
              <a:gd name="connsiteY0" fmla="*/ 0 h 1682663"/>
              <a:gd name="connsiteX1" fmla="*/ 1761637 w 2599837"/>
              <a:gd name="connsiteY1" fmla="*/ 0 h 1682663"/>
              <a:gd name="connsiteX2" fmla="*/ 2599837 w 2599837"/>
              <a:gd name="connsiteY2" fmla="*/ 838200 h 1682663"/>
              <a:gd name="connsiteX3" fmla="*/ 1761637 w 2599837"/>
              <a:gd name="connsiteY3" fmla="*/ 1676400 h 1682663"/>
              <a:gd name="connsiteX4" fmla="*/ 0 w 2599837"/>
              <a:gd name="connsiteY4" fmla="*/ 1682663 h 1682663"/>
              <a:gd name="connsiteX5" fmla="*/ 8459 w 2599837"/>
              <a:gd name="connsiteY5" fmla="*/ 0 h 1682663"/>
              <a:gd name="connsiteX0" fmla="*/ 910 w 2592288"/>
              <a:gd name="connsiteY0" fmla="*/ 0 h 1682663"/>
              <a:gd name="connsiteX1" fmla="*/ 1754088 w 2592288"/>
              <a:gd name="connsiteY1" fmla="*/ 0 h 1682663"/>
              <a:gd name="connsiteX2" fmla="*/ 2592288 w 2592288"/>
              <a:gd name="connsiteY2" fmla="*/ 838200 h 1682663"/>
              <a:gd name="connsiteX3" fmla="*/ 1754088 w 2592288"/>
              <a:gd name="connsiteY3" fmla="*/ 1676400 h 1682663"/>
              <a:gd name="connsiteX4" fmla="*/ 171 w 2592288"/>
              <a:gd name="connsiteY4" fmla="*/ 1682663 h 1682663"/>
              <a:gd name="connsiteX5" fmla="*/ 910 w 2592288"/>
              <a:gd name="connsiteY5" fmla="*/ 0 h 16826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592288" h="1682663">
                <a:moveTo>
                  <a:pt x="910" y="0"/>
                </a:moveTo>
                <a:lnTo>
                  <a:pt x="1754088" y="0"/>
                </a:lnTo>
                <a:cubicBezTo>
                  <a:pt x="2217013" y="0"/>
                  <a:pt x="2592288" y="375275"/>
                  <a:pt x="2592288" y="838200"/>
                </a:cubicBezTo>
                <a:cubicBezTo>
                  <a:pt x="2592288" y="1301125"/>
                  <a:pt x="2217013" y="1676400"/>
                  <a:pt x="1754088" y="1676400"/>
                </a:cubicBezTo>
                <a:lnTo>
                  <a:pt x="171" y="1682663"/>
                </a:lnTo>
                <a:cubicBezTo>
                  <a:pt x="2991" y="1121775"/>
                  <a:pt x="-1910" y="560888"/>
                  <a:pt x="910" y="0"/>
                </a:cubicBezTo>
                <a:close/>
              </a:path>
            </a:pathLst>
          </a:custGeom>
          <a:solidFill>
            <a:srgbClr val="006B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n>
                <a:noFill/>
              </a:ln>
              <a:solidFill>
                <a:srgbClr val="002D73"/>
              </a:solidFill>
            </a:endParaRPr>
          </a:p>
        </p:txBody>
      </p:sp>
      <p:sp>
        <p:nvSpPr>
          <p:cNvPr id="2" name="Title Placeholder 1"/>
          <p:cNvSpPr>
            <a:spLocks noGrp="1"/>
          </p:cNvSpPr>
          <p:nvPr>
            <p:ph type="title"/>
          </p:nvPr>
        </p:nvSpPr>
        <p:spPr>
          <a:xfrm>
            <a:off x="419100" y="952501"/>
            <a:ext cx="5372100" cy="1914501"/>
          </a:xfrm>
          <a:prstGeom prst="rect">
            <a:avLst/>
          </a:prstGeom>
        </p:spPr>
        <p:txBody>
          <a:bodyPr vert="horz" lIns="0" tIns="0" rIns="0" bIns="0" rtlCol="0" anchor="t">
            <a:noAutofit/>
          </a:bodyPr>
          <a:lstStyle/>
          <a:p>
            <a:r>
              <a:rPr lang="en-US" dirty="0"/>
              <a:t>Click to edit Master title style</a:t>
            </a:r>
          </a:p>
        </p:txBody>
      </p:sp>
      <p:pic>
        <p:nvPicPr>
          <p:cNvPr id="16" name="Picture 15"/>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6858000" y="4467645"/>
            <a:ext cx="2133600" cy="568865"/>
          </a:xfrm>
          <a:prstGeom prst="rect">
            <a:avLst/>
          </a:prstGeom>
        </p:spPr>
      </p:pic>
      <p:sp>
        <p:nvSpPr>
          <p:cNvPr id="3" name="Text Placeholder 2"/>
          <p:cNvSpPr>
            <a:spLocks noGrp="1"/>
          </p:cNvSpPr>
          <p:nvPr>
            <p:ph type="body" idx="1"/>
          </p:nvPr>
        </p:nvSpPr>
        <p:spPr>
          <a:xfrm>
            <a:off x="419099" y="3105150"/>
            <a:ext cx="5372101" cy="1219200"/>
          </a:xfrm>
          <a:prstGeom prst="rect">
            <a:avLst/>
          </a:prstGeom>
        </p:spPr>
        <p:txBody>
          <a:bodyPr vert="horz" lIns="0" tIns="0" rIns="0" bIns="0" rtlCol="0" anchor="t">
            <a:noAutofit/>
          </a:bodyPr>
          <a:lstStyle/>
          <a:p>
            <a:pPr lvl="0"/>
            <a:r>
              <a:rPr lang="en-US" dirty="0"/>
              <a:t>Click to edit Master text styles</a:t>
            </a:r>
          </a:p>
        </p:txBody>
      </p:sp>
    </p:spTree>
    <p:extLst>
      <p:ext uri="{BB962C8B-B14F-4D97-AF65-F5344CB8AC3E}">
        <p14:creationId xmlns:p14="http://schemas.microsoft.com/office/powerpoint/2010/main" val="710047501"/>
      </p:ext>
    </p:extLst>
  </p:cSld>
  <p:clrMap bg1="lt1" tx1="dk1" bg2="lt2" tx2="dk2" accent1="accent1" accent2="accent2" accent3="accent3" accent4="accent4" accent5="accent5" accent6="accent6" hlink="hlink" folHlink="folHlink"/>
  <p:sldLayoutIdLst>
    <p:sldLayoutId id="2147483689" r:id="rId1"/>
  </p:sldLayoutIdLst>
  <p:txStyles>
    <p:titleStyle>
      <a:lvl1pPr algn="l" defTabSz="914400" rtl="0" eaLnBrk="1" latinLnBrk="0" hangingPunct="1">
        <a:spcBef>
          <a:spcPct val="0"/>
        </a:spcBef>
        <a:buNone/>
        <a:defRPr sz="4400" b="1" kern="1200">
          <a:solidFill>
            <a:schemeClr val="bg1"/>
          </a:solidFill>
          <a:latin typeface="Arial" panose="020B0604020202020204" pitchFamily="34" charset="0"/>
          <a:ea typeface="+mj-ea"/>
          <a:cs typeface="Arial" panose="020B0604020202020204" pitchFamily="34" charset="0"/>
        </a:defRPr>
      </a:lvl1pPr>
    </p:titleStyle>
    <p:bodyStyle>
      <a:lvl1pPr marL="0" indent="0" algn="l" defTabSz="914400" rtl="0" eaLnBrk="1" latinLnBrk="0" hangingPunct="1">
        <a:lnSpc>
          <a:spcPct val="100000"/>
        </a:lnSpc>
        <a:spcBef>
          <a:spcPts val="800"/>
        </a:spcBef>
        <a:buClr>
          <a:schemeClr val="accent2"/>
        </a:buClr>
        <a:buSzPct val="90000"/>
        <a:buFontTx/>
        <a:buNone/>
        <a:defRPr sz="2400" b="0" kern="1200">
          <a:solidFill>
            <a:srgbClr val="F3D96B"/>
          </a:solidFill>
          <a:latin typeface="Arial" panose="020B0604020202020204" pitchFamily="34" charset="0"/>
          <a:ea typeface="+mn-ea"/>
          <a:cs typeface="Arial" panose="020B0604020202020204" pitchFamily="34" charset="0"/>
        </a:defRPr>
      </a:lvl1pPr>
      <a:lvl2pPr marL="1028700" marR="0" indent="-342900" algn="l" defTabSz="914400" rtl="0" eaLnBrk="1" fontAlgn="auto" latinLnBrk="0" hangingPunct="1">
        <a:lnSpc>
          <a:spcPct val="100000"/>
        </a:lnSpc>
        <a:spcBef>
          <a:spcPts val="800"/>
        </a:spcBef>
        <a:spcAft>
          <a:spcPts val="0"/>
        </a:spcAft>
        <a:buClr>
          <a:schemeClr val="accent2"/>
        </a:buClr>
        <a:buSzTx/>
        <a:buFontTx/>
        <a:buNone/>
        <a:tabLst/>
        <a:defRPr sz="1800" kern="1200" baseline="0">
          <a:solidFill>
            <a:srgbClr val="646569"/>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spcBef>
          <a:spcPct val="20000"/>
        </a:spcBef>
        <a:buFont typeface="Arial" panose="020B0604020202020204" pitchFamily="34" charset="0"/>
        <a:buChar char="•"/>
        <a:defRPr sz="2400" kern="1200">
          <a:solidFill>
            <a:srgbClr val="646569"/>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spcBef>
          <a:spcPct val="20000"/>
        </a:spcBef>
        <a:buFont typeface="Arial" panose="020B0604020202020204" pitchFamily="34" charset="0"/>
        <a:buChar char="–"/>
        <a:defRPr sz="2000" kern="1200">
          <a:solidFill>
            <a:srgbClr val="646569"/>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spcBef>
          <a:spcPct val="20000"/>
        </a:spcBef>
        <a:buFont typeface="Arial" panose="020B0604020202020204" pitchFamily="34" charset="0"/>
        <a:buChar char="»"/>
        <a:defRPr sz="2000" kern="1200">
          <a:solidFill>
            <a:srgbClr val="646569"/>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1" orient="horz" pos="1620">
          <p15:clr>
            <a:srgbClr val="F26B43"/>
          </p15:clr>
        </p15:guide>
        <p15:guide id="2" pos="2880">
          <p15:clr>
            <a:srgbClr val="F26B43"/>
          </p15:clr>
        </p15:guide>
        <p15:guide id="3" orient="horz" pos="3060">
          <p15:clr>
            <a:srgbClr val="F26B43"/>
          </p15:clr>
        </p15:guide>
        <p15:guide id="4" orient="horz" pos="84">
          <p15:clr>
            <a:srgbClr val="F26B43"/>
          </p15:clr>
        </p15:guide>
      </p15:sldGuideLst>
    </p:ext>
  </p:extLst>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443343"/>
            <a:ext cx="8229600" cy="620282"/>
          </a:xfrm>
          <a:prstGeom prst="rect">
            <a:avLst/>
          </a:prstGeom>
        </p:spPr>
        <p:txBody>
          <a:bodyPr vert="horz" lIns="0" tIns="0" rIns="0" bIns="0" rtlCol="0" anchor="t">
            <a:noAutofit/>
          </a:bodyPr>
          <a:lstStyle/>
          <a:p>
            <a:r>
              <a:rPr lang="en-US" dirty="0"/>
              <a:t>Click to edit Master title style</a:t>
            </a:r>
          </a:p>
        </p:txBody>
      </p:sp>
      <p:sp>
        <p:nvSpPr>
          <p:cNvPr id="3" name="Text Placeholder 2"/>
          <p:cNvSpPr>
            <a:spLocks noGrp="1"/>
          </p:cNvSpPr>
          <p:nvPr>
            <p:ph type="body" idx="1"/>
          </p:nvPr>
        </p:nvSpPr>
        <p:spPr>
          <a:xfrm>
            <a:off x="762000" y="1276351"/>
            <a:ext cx="7924800" cy="990600"/>
          </a:xfrm>
          <a:prstGeom prst="rect">
            <a:avLst/>
          </a:prstGeom>
        </p:spPr>
        <p:txBody>
          <a:bodyPr vert="horz" lIns="0" tIns="0" rIns="0" bIns="0" rtlCol="0" anchor="t">
            <a:noAutofit/>
          </a:bodyPr>
          <a:lstStyle/>
          <a:p>
            <a:pPr lvl="0"/>
            <a:r>
              <a:rPr lang="en-US" dirty="0"/>
              <a:t>Click to edit Master text styles</a:t>
            </a:r>
          </a:p>
          <a:p>
            <a:pPr lvl="1"/>
            <a:r>
              <a:rPr lang="en-US" dirty="0"/>
              <a:t>Second level </a:t>
            </a:r>
          </a:p>
        </p:txBody>
      </p:sp>
      <p:sp>
        <p:nvSpPr>
          <p:cNvPr id="8" name="Date Placeholder 1"/>
          <p:cNvSpPr txBox="1">
            <a:spLocks/>
          </p:cNvSpPr>
          <p:nvPr userDrawn="1"/>
        </p:nvSpPr>
        <p:spPr>
          <a:xfrm>
            <a:off x="152400" y="88105"/>
            <a:ext cx="2133600" cy="273844"/>
          </a:xfrm>
          <a:prstGeom prst="rect">
            <a:avLst/>
          </a:prstGeom>
        </p:spPr>
        <p:txBody>
          <a:bodyPr/>
          <a:lstStyle>
            <a:defPPr>
              <a:defRPr lang="en-US"/>
            </a:defPPr>
            <a:lvl1pPr marL="0" algn="l" defTabSz="914400" rtl="0" eaLnBrk="1" latinLnBrk="0" hangingPunct="1">
              <a:defRPr sz="1800" b="1" kern="1200">
                <a:solidFill>
                  <a:schemeClr val="bg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5E140F40-957F-429B-BF36-B42CA41DE130}" type="datetime4">
              <a:rPr lang="en-US" sz="1200" smtClean="0"/>
              <a:pPr/>
              <a:t>February 13, 2018</a:t>
            </a:fld>
            <a:endParaRPr lang="en-US" sz="1200" dirty="0"/>
          </a:p>
        </p:txBody>
      </p:sp>
      <p:sp>
        <p:nvSpPr>
          <p:cNvPr id="9" name="Slide Number Placeholder 3"/>
          <p:cNvSpPr txBox="1">
            <a:spLocks/>
          </p:cNvSpPr>
          <p:nvPr userDrawn="1"/>
        </p:nvSpPr>
        <p:spPr>
          <a:xfrm>
            <a:off x="8305800" y="88105"/>
            <a:ext cx="685800" cy="273844"/>
          </a:xfrm>
          <a:prstGeom prst="rect">
            <a:avLst/>
          </a:prstGeom>
        </p:spPr>
        <p:txBody>
          <a:bodyPr/>
          <a:lstStyle>
            <a:defPPr>
              <a:defRPr lang="en-US"/>
            </a:defPPr>
            <a:lvl1pPr marL="0" algn="l" defTabSz="914400" rtl="0" eaLnBrk="1" latinLnBrk="0" hangingPunct="1">
              <a:defRPr sz="1800" b="1" kern="1200">
                <a:solidFill>
                  <a:schemeClr val="bg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DDF52EC2-2C0B-4C03-9888-0B25156ED88D}" type="slidenum">
              <a:rPr lang="en-US" sz="1200" smtClean="0"/>
              <a:pPr/>
              <a:t>‹#›</a:t>
            </a:fld>
            <a:endParaRPr lang="en-US" sz="1200" dirty="0"/>
          </a:p>
        </p:txBody>
      </p:sp>
      <p:sp>
        <p:nvSpPr>
          <p:cNvPr id="11" name="Rectangle 10"/>
          <p:cNvSpPr/>
          <p:nvPr userDrawn="1"/>
        </p:nvSpPr>
        <p:spPr>
          <a:xfrm>
            <a:off x="0" y="4857750"/>
            <a:ext cx="9144000" cy="28575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lIns="182880" tIns="91440" rtlCol="0" anchor="ctr"/>
          <a:lstStyle/>
          <a:p>
            <a:pPr algn="l"/>
            <a:fld id="{DDF52EC2-2C0B-4C03-9888-0B25156ED88D}" type="slidenum">
              <a:rPr lang="en-US" sz="1050" b="1" smtClean="0">
                <a:latin typeface="Arial" panose="020B0604020202020204" pitchFamily="34" charset="0"/>
                <a:cs typeface="Arial" panose="020B0604020202020204" pitchFamily="34" charset="0"/>
              </a:rPr>
              <a:pPr algn="l"/>
              <a:t>‹#›</a:t>
            </a:fld>
            <a:endParaRPr lang="en-US" sz="1050" b="1" dirty="0">
              <a:latin typeface="Arial" panose="020B0604020202020204" pitchFamily="34" charset="0"/>
              <a:cs typeface="Arial" panose="020B0604020202020204" pitchFamily="34" charset="0"/>
            </a:endParaRPr>
          </a:p>
        </p:txBody>
      </p:sp>
      <p:sp>
        <p:nvSpPr>
          <p:cNvPr id="13" name="Slide Number Placeholder 3"/>
          <p:cNvSpPr txBox="1">
            <a:spLocks/>
          </p:cNvSpPr>
          <p:nvPr userDrawn="1"/>
        </p:nvSpPr>
        <p:spPr>
          <a:xfrm>
            <a:off x="4124739" y="4816494"/>
            <a:ext cx="371061" cy="273844"/>
          </a:xfrm>
          <a:prstGeom prst="rect">
            <a:avLst/>
          </a:prstGeom>
        </p:spPr>
        <p:txBody>
          <a:bodyPr/>
          <a:lstStyle>
            <a:defPPr>
              <a:defRPr lang="en-US"/>
            </a:defPPr>
            <a:lvl1pPr marL="0" algn="l" defTabSz="914400" rtl="0" eaLnBrk="1" latinLnBrk="0" hangingPunct="1">
              <a:defRPr sz="1800" b="1" kern="1200">
                <a:solidFill>
                  <a:schemeClr val="bg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endParaRPr lang="en-US" sz="1200" dirty="0"/>
          </a:p>
        </p:txBody>
      </p:sp>
      <p:sp>
        <p:nvSpPr>
          <p:cNvPr id="14" name="Rectangle 13"/>
          <p:cNvSpPr/>
          <p:nvPr userDrawn="1"/>
        </p:nvSpPr>
        <p:spPr>
          <a:xfrm flipV="1">
            <a:off x="0" y="4857749"/>
            <a:ext cx="9144000" cy="45719"/>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Rectangle 16"/>
          <p:cNvSpPr/>
          <p:nvPr userDrawn="1"/>
        </p:nvSpPr>
        <p:spPr>
          <a:xfrm>
            <a:off x="0" y="0"/>
            <a:ext cx="9144000" cy="13335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5" name="Picture 4"/>
          <p:cNvPicPr>
            <a:picLocks noChangeAspect="1"/>
          </p:cNvPicPr>
          <p:nvPr userDrawn="1"/>
        </p:nvPicPr>
        <p:blipFill>
          <a:blip r:embed="rId7" cstate="print">
            <a:extLst>
              <a:ext uri="{28A0092B-C50C-407E-A947-70E740481C1C}">
                <a14:useLocalDpi xmlns:a14="http://schemas.microsoft.com/office/drawing/2010/main" val="0"/>
              </a:ext>
            </a:extLst>
          </a:blip>
          <a:stretch>
            <a:fillRect/>
          </a:stretch>
        </p:blipFill>
        <p:spPr>
          <a:xfrm>
            <a:off x="6477000" y="4951517"/>
            <a:ext cx="2438400" cy="157167"/>
          </a:xfrm>
          <a:prstGeom prst="rect">
            <a:avLst/>
          </a:prstGeom>
        </p:spPr>
      </p:pic>
    </p:spTree>
    <p:extLst>
      <p:ext uri="{BB962C8B-B14F-4D97-AF65-F5344CB8AC3E}">
        <p14:creationId xmlns:p14="http://schemas.microsoft.com/office/powerpoint/2010/main" val="3043379205"/>
      </p:ext>
    </p:extLst>
  </p:cSld>
  <p:clrMap bg1="lt1" tx1="dk1" bg2="lt2" tx2="dk2" accent1="accent1" accent2="accent2" accent3="accent3" accent4="accent4" accent5="accent5" accent6="accent6" hlink="hlink" folHlink="folHlink"/>
  <p:sldLayoutIdLst>
    <p:sldLayoutId id="2147483676" r:id="rId1"/>
    <p:sldLayoutId id="2147483678" r:id="rId2"/>
    <p:sldLayoutId id="2147483679" r:id="rId3"/>
    <p:sldLayoutId id="2147483682" r:id="rId4"/>
    <p:sldLayoutId id="2147483690" r:id="rId5"/>
  </p:sldLayoutIdLst>
  <p:txStyles>
    <p:titleStyle>
      <a:lvl1pPr algn="l" defTabSz="914400" rtl="0" eaLnBrk="1" latinLnBrk="0" hangingPunct="1">
        <a:spcBef>
          <a:spcPct val="0"/>
        </a:spcBef>
        <a:buNone/>
        <a:defRPr sz="3600" b="1" kern="1200">
          <a:solidFill>
            <a:schemeClr val="accent2"/>
          </a:solidFill>
          <a:latin typeface="Arial" panose="020B0604020202020204" pitchFamily="34" charset="0"/>
          <a:ea typeface="+mj-ea"/>
          <a:cs typeface="Arial" panose="020B0604020202020204" pitchFamily="34" charset="0"/>
        </a:defRPr>
      </a:lvl1pPr>
    </p:titleStyle>
    <p:bodyStyle>
      <a:lvl1pPr marL="0" indent="-274320" algn="l" defTabSz="914400" rtl="0" eaLnBrk="1" latinLnBrk="0" hangingPunct="1">
        <a:lnSpc>
          <a:spcPct val="100000"/>
        </a:lnSpc>
        <a:spcBef>
          <a:spcPts val="800"/>
        </a:spcBef>
        <a:buClr>
          <a:schemeClr val="accent2"/>
        </a:buClr>
        <a:buSzPct val="80000"/>
        <a:buFont typeface="LucidaGrande" charset="0"/>
        <a:buChar char="►"/>
        <a:defRPr sz="2400" b="1" kern="1200">
          <a:solidFill>
            <a:srgbClr val="646569"/>
          </a:solidFill>
          <a:latin typeface="Arial" panose="020B0604020202020204" pitchFamily="34" charset="0"/>
          <a:ea typeface="+mn-ea"/>
          <a:cs typeface="Arial" panose="020B0604020202020204" pitchFamily="34" charset="0"/>
        </a:defRPr>
      </a:lvl1pPr>
      <a:lvl2pPr marL="685800" indent="-182880" algn="l" defTabSz="914400" rtl="0" eaLnBrk="1" latinLnBrk="0" hangingPunct="1">
        <a:lnSpc>
          <a:spcPct val="100000"/>
        </a:lnSpc>
        <a:spcBef>
          <a:spcPts val="800"/>
        </a:spcBef>
        <a:buClr>
          <a:schemeClr val="accent2"/>
        </a:buClr>
        <a:buFont typeface="Wingdings" charset="2"/>
        <a:buChar char="§"/>
        <a:defRPr sz="1800" kern="1200">
          <a:solidFill>
            <a:srgbClr val="646569"/>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spcBef>
          <a:spcPct val="20000"/>
        </a:spcBef>
        <a:buFont typeface="Arial" panose="020B0604020202020204" pitchFamily="34" charset="0"/>
        <a:buChar char="•"/>
        <a:defRPr sz="2400" kern="1200">
          <a:solidFill>
            <a:srgbClr val="646569"/>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spcBef>
          <a:spcPct val="20000"/>
        </a:spcBef>
        <a:buFont typeface="Arial" panose="020B0604020202020204" pitchFamily="34" charset="0"/>
        <a:buChar char="–"/>
        <a:defRPr sz="2000" kern="1200">
          <a:solidFill>
            <a:srgbClr val="646569"/>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spcBef>
          <a:spcPct val="20000"/>
        </a:spcBef>
        <a:buFont typeface="Arial" panose="020B0604020202020204" pitchFamily="34" charset="0"/>
        <a:buChar char="»"/>
        <a:defRPr sz="2000" kern="1200">
          <a:solidFill>
            <a:srgbClr val="646569"/>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1620" userDrawn="1">
          <p15:clr>
            <a:srgbClr val="F26B43"/>
          </p15:clr>
        </p15:guide>
        <p15:guide id="2" pos="2880" userDrawn="1">
          <p15:clr>
            <a:srgbClr val="F26B43"/>
          </p15:clr>
        </p15:guide>
        <p15:guide id="3" orient="horz" pos="3060" userDrawn="1">
          <p15:clr>
            <a:srgbClr val="F26B43"/>
          </p15:clr>
        </p15:guide>
        <p15:guide id="4" orient="horz" pos="84"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5.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6.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5.xml"/></Relationships>
</file>

<file path=ppt/slides/_rels/slide27.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5.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5.xml"/></Relationships>
</file>

<file path=ppt/slides/_rels/slide30.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5.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laceholder 1"/>
          <p:cNvSpPr txBox="1">
            <a:spLocks/>
          </p:cNvSpPr>
          <p:nvPr/>
        </p:nvSpPr>
        <p:spPr>
          <a:xfrm>
            <a:off x="457200" y="2647950"/>
            <a:ext cx="8610600" cy="1219200"/>
          </a:xfrm>
          <a:prstGeom prst="rect">
            <a:avLst/>
          </a:prstGeom>
        </p:spPr>
        <p:txBody>
          <a:bodyPr vert="horz" lIns="0" tIns="0" rIns="0" bIns="0" rtlCol="0" anchor="t">
            <a:noAutofit/>
          </a:bodyPr>
          <a:lstStyle>
            <a:lvl1pPr algn="l" defTabSz="914400" rtl="0" eaLnBrk="1" latinLnBrk="0" hangingPunct="1">
              <a:spcBef>
                <a:spcPct val="0"/>
              </a:spcBef>
              <a:buNone/>
              <a:defRPr sz="4400" b="1" kern="1200">
                <a:solidFill>
                  <a:schemeClr val="accent6"/>
                </a:solidFill>
                <a:latin typeface="Arial" panose="020B0604020202020204" pitchFamily="34" charset="0"/>
                <a:ea typeface="+mj-ea"/>
                <a:cs typeface="Arial" panose="020B0604020202020204" pitchFamily="34" charset="0"/>
              </a:defRPr>
            </a:lvl1pPr>
          </a:lstStyle>
          <a:p>
            <a:r>
              <a:rPr lang="en-US" sz="5400" dirty="0">
                <a:solidFill>
                  <a:schemeClr val="bg1"/>
                </a:solidFill>
              </a:rPr>
              <a:t>Monitoring &amp; Compliance</a:t>
            </a:r>
          </a:p>
        </p:txBody>
      </p:sp>
      <p:sp>
        <p:nvSpPr>
          <p:cNvPr id="3" name="Title Placeholder 1"/>
          <p:cNvSpPr txBox="1">
            <a:spLocks/>
          </p:cNvSpPr>
          <p:nvPr/>
        </p:nvSpPr>
        <p:spPr>
          <a:xfrm>
            <a:off x="457200" y="3562350"/>
            <a:ext cx="8229600" cy="1219200"/>
          </a:xfrm>
          <a:prstGeom prst="rect">
            <a:avLst/>
          </a:prstGeom>
        </p:spPr>
        <p:txBody>
          <a:bodyPr vert="horz" lIns="0" tIns="0" rIns="0" bIns="0" rtlCol="0" anchor="t">
            <a:noAutofit/>
          </a:bodyPr>
          <a:lstStyle>
            <a:lvl1pPr algn="ctr" defTabSz="914400" rtl="0" eaLnBrk="1" latinLnBrk="0" hangingPunct="1">
              <a:spcBef>
                <a:spcPct val="0"/>
              </a:spcBef>
              <a:buNone/>
              <a:defRPr sz="4400" b="1" kern="1200">
                <a:solidFill>
                  <a:schemeClr val="accent6"/>
                </a:solidFill>
                <a:latin typeface="Arial" panose="020B0604020202020204" pitchFamily="34" charset="0"/>
                <a:ea typeface="+mj-ea"/>
                <a:cs typeface="Arial" panose="020B0604020202020204" pitchFamily="34" charset="0"/>
              </a:defRPr>
            </a:lvl1pPr>
          </a:lstStyle>
          <a:p>
            <a:pPr algn="l"/>
            <a:r>
              <a:rPr lang="en-US" sz="2800" b="0" dirty="0">
                <a:solidFill>
                  <a:srgbClr val="F3DD6D"/>
                </a:solidFill>
              </a:rPr>
              <a:t>Timeliness of Controversy</a:t>
            </a:r>
          </a:p>
        </p:txBody>
      </p:sp>
    </p:spTree>
    <p:extLst>
      <p:ext uri="{BB962C8B-B14F-4D97-AF65-F5344CB8AC3E}">
        <p14:creationId xmlns:p14="http://schemas.microsoft.com/office/powerpoint/2010/main" val="117387355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Monitoring Compliance</a:t>
            </a:r>
          </a:p>
        </p:txBody>
      </p:sp>
      <p:sp>
        <p:nvSpPr>
          <p:cNvPr id="3" name="Text Placeholder 2"/>
          <p:cNvSpPr>
            <a:spLocks noGrp="1"/>
          </p:cNvSpPr>
          <p:nvPr>
            <p:ph type="body" sz="quarter" idx="10"/>
          </p:nvPr>
        </p:nvSpPr>
        <p:spPr>
          <a:xfrm>
            <a:off x="685800" y="1063625"/>
            <a:ext cx="7162800" cy="1660525"/>
          </a:xfrm>
        </p:spPr>
        <p:txBody>
          <a:bodyPr/>
          <a:lstStyle/>
          <a:p>
            <a:pPr indent="0">
              <a:buNone/>
            </a:pPr>
            <a:r>
              <a:rPr lang="en-US" dirty="0"/>
              <a:t>Penalty for Late Controversy</a:t>
            </a:r>
          </a:p>
          <a:p>
            <a:pPr marL="463550" indent="227013">
              <a:buSzPct val="100000"/>
              <a:buFont typeface="AppleSDGothicNeo-Regular" charset="-127"/>
              <a:buChar char="◼︎"/>
              <a:tabLst>
                <a:tab pos="1141413" algn="l"/>
                <a:tab pos="1539875" algn="l"/>
              </a:tabLst>
            </a:pPr>
            <a:r>
              <a:rPr lang="en-US" sz="1800" dirty="0"/>
              <a:t>Performance Standards</a:t>
            </a:r>
            <a:endParaRPr lang="en-US" sz="1800" b="0" dirty="0"/>
          </a:p>
          <a:p>
            <a:pPr marL="1149350" lvl="1" indent="112713">
              <a:buClr>
                <a:srgbClr val="646569"/>
              </a:buClr>
              <a:buSzPct val="100000"/>
              <a:buFont typeface="AppleSDGothicNeo-Regular" charset="-127"/>
              <a:buChar char="◼︎"/>
              <a:tabLst>
                <a:tab pos="1027113" algn="l"/>
                <a:tab pos="1539875" algn="l"/>
              </a:tabLst>
            </a:pPr>
            <a:r>
              <a:rPr lang="en-US" sz="1400" dirty="0"/>
              <a:t>The penalty under §25(3)(e) will not be imposed as long as a carrier meets the below performance standards set per quarter. If the performance standard is met per quarter your §25(3)(e) penalty will be waived.</a:t>
            </a:r>
            <a:endParaRPr lang="en-US" sz="1400" b="0" dirty="0"/>
          </a:p>
        </p:txBody>
      </p:sp>
      <p:pic>
        <p:nvPicPr>
          <p:cNvPr id="4" name="Picture 3"/>
          <p:cNvPicPr>
            <a:picLocks noChangeAspect="1"/>
          </p:cNvPicPr>
          <p:nvPr/>
        </p:nvPicPr>
        <p:blipFill rotWithShape="1">
          <a:blip r:embed="rId2">
            <a:extLst>
              <a:ext uri="{28A0092B-C50C-407E-A947-70E740481C1C}">
                <a14:useLocalDpi xmlns:a14="http://schemas.microsoft.com/office/drawing/2010/main" val="0"/>
              </a:ext>
            </a:extLst>
          </a:blip>
          <a:srcRect r="56375" b="14818"/>
          <a:stretch/>
        </p:blipFill>
        <p:spPr>
          <a:xfrm>
            <a:off x="7848600" y="209550"/>
            <a:ext cx="1219200" cy="1299756"/>
          </a:xfrm>
          <a:prstGeom prst="rect">
            <a:avLst/>
          </a:prstGeom>
        </p:spPr>
      </p:pic>
      <p:sp>
        <p:nvSpPr>
          <p:cNvPr id="6" name="Content Placeholder 2"/>
          <p:cNvSpPr txBox="1">
            <a:spLocks/>
          </p:cNvSpPr>
          <p:nvPr/>
        </p:nvSpPr>
        <p:spPr>
          <a:xfrm>
            <a:off x="1143000" y="2952750"/>
            <a:ext cx="6507956" cy="1828800"/>
          </a:xfrm>
          <a:prstGeom prst="rect">
            <a:avLst/>
          </a:prstGeom>
        </p:spPr>
        <p:txBody>
          <a:bodyPr vert="horz" lIns="0" tIns="0" rIns="0" bIns="0" numCol="2" rtlCol="0" anchor="t">
            <a:noAutofit/>
          </a:bodyPr>
          <a:lstStyle>
            <a:lvl1pPr marL="320040" indent="-320040" algn="l" defTabSz="914400" rtl="0" eaLnBrk="1" latinLnBrk="0" hangingPunct="1">
              <a:lnSpc>
                <a:spcPct val="100000"/>
              </a:lnSpc>
              <a:spcBef>
                <a:spcPts val="800"/>
              </a:spcBef>
              <a:buClr>
                <a:schemeClr val="accent2"/>
              </a:buClr>
              <a:buSzPct val="100000"/>
              <a:buFont typeface="+mj-lt"/>
              <a:buAutoNum type="arabicPeriod"/>
              <a:defRPr sz="2200" b="1" kern="1200">
                <a:solidFill>
                  <a:srgbClr val="646569"/>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100000"/>
              </a:lnSpc>
              <a:spcBef>
                <a:spcPts val="750"/>
              </a:spcBef>
              <a:buClr>
                <a:schemeClr val="accent2"/>
              </a:buClr>
              <a:buFont typeface="Wingdings" charset="2"/>
              <a:buChar char="§"/>
              <a:defRPr sz="2000" kern="1200">
                <a:solidFill>
                  <a:srgbClr val="646569"/>
                </a:solidFill>
                <a:latin typeface="Arial" panose="020B0604020202020204" pitchFamily="34" charset="0"/>
                <a:ea typeface="+mn-ea"/>
                <a:cs typeface="Arial" panose="020B0604020202020204" pitchFamily="34" charset="0"/>
              </a:defRPr>
            </a:lvl2pPr>
            <a:lvl3pPr marL="1005840" indent="-182880" algn="l" defTabSz="914400" rtl="0" eaLnBrk="1" latinLnBrk="0" hangingPunct="1">
              <a:spcBef>
                <a:spcPts val="420"/>
              </a:spcBef>
              <a:buFont typeface="Arial" panose="020B0604020202020204" pitchFamily="34" charset="0"/>
              <a:buChar char="•"/>
              <a:defRPr sz="1800" kern="1200">
                <a:solidFill>
                  <a:srgbClr val="646569"/>
                </a:solidFill>
                <a:latin typeface="Arial" panose="020B0604020202020204" pitchFamily="34" charset="0"/>
                <a:ea typeface="+mn-ea"/>
                <a:cs typeface="Arial" panose="020B0604020202020204" pitchFamily="34" charset="0"/>
              </a:defRPr>
            </a:lvl3pPr>
            <a:lvl4pPr marL="1280160" indent="-182880" algn="l" defTabSz="914400" rtl="0" eaLnBrk="1" latinLnBrk="0" hangingPunct="1">
              <a:spcBef>
                <a:spcPts val="400"/>
              </a:spcBef>
              <a:buFont typeface="Arial" panose="020B0604020202020204" pitchFamily="34" charset="0"/>
              <a:buChar char="–"/>
              <a:defRPr sz="1600" kern="1200">
                <a:solidFill>
                  <a:srgbClr val="646569"/>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spcBef>
                <a:spcPct val="20000"/>
              </a:spcBef>
              <a:buFont typeface="Arial" panose="020B0604020202020204" pitchFamily="34" charset="0"/>
              <a:buChar char="»"/>
              <a:defRPr sz="1200" kern="1200">
                <a:solidFill>
                  <a:srgbClr val="646569"/>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spcBef>
                <a:spcPct val="20000"/>
              </a:spcBef>
              <a:buFont typeface="Arial" panose="020B0604020202020204" pitchFamily="34" charset="0"/>
              <a:buChar char="•"/>
              <a:defRPr sz="16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16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16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1600" kern="1200">
                <a:solidFill>
                  <a:schemeClr val="tx1"/>
                </a:solidFill>
                <a:latin typeface="+mn-lt"/>
                <a:ea typeface="+mn-ea"/>
                <a:cs typeface="+mn-cs"/>
              </a:defRPr>
            </a:lvl9pPr>
          </a:lstStyle>
          <a:p>
            <a:pPr marL="285750" indent="-285750">
              <a:spcBef>
                <a:spcPts val="400"/>
              </a:spcBef>
              <a:buFont typeface="AppleSDGothicNeo-Regular" charset="-127"/>
              <a:buChar char="◼"/>
            </a:pPr>
            <a:r>
              <a:rPr lang="en-US" sz="1800" dirty="0"/>
              <a:t>3rd  Quarter 2017 - </a:t>
            </a:r>
            <a:r>
              <a:rPr lang="en-US" sz="1800" dirty="0">
                <a:solidFill>
                  <a:srgbClr val="458993"/>
                </a:solidFill>
              </a:rPr>
              <a:t>70%</a:t>
            </a:r>
          </a:p>
          <a:p>
            <a:pPr marL="285750" indent="-285750">
              <a:spcBef>
                <a:spcPts val="400"/>
              </a:spcBef>
              <a:buFont typeface="AppleSDGothicNeo-Regular" charset="-127"/>
              <a:buChar char="◼"/>
            </a:pPr>
            <a:r>
              <a:rPr lang="en-US" sz="1800" dirty="0"/>
              <a:t>4th Quarter 2017 - </a:t>
            </a:r>
            <a:r>
              <a:rPr lang="en-US" sz="1800" dirty="0">
                <a:solidFill>
                  <a:srgbClr val="458993"/>
                </a:solidFill>
              </a:rPr>
              <a:t>75%</a:t>
            </a:r>
            <a:endParaRPr lang="en-US" sz="1800" dirty="0"/>
          </a:p>
          <a:p>
            <a:pPr marL="285750" indent="-285750">
              <a:spcBef>
                <a:spcPts val="400"/>
              </a:spcBef>
              <a:buFont typeface="AppleSDGothicNeo-Regular" charset="-127"/>
              <a:buChar char="◼"/>
            </a:pPr>
            <a:r>
              <a:rPr lang="en-US" sz="1800" dirty="0"/>
              <a:t>1st Quarter 2018 </a:t>
            </a:r>
            <a:r>
              <a:rPr lang="en-US" sz="1800" dirty="0">
                <a:solidFill>
                  <a:srgbClr val="458993"/>
                </a:solidFill>
              </a:rPr>
              <a:t>-  80%</a:t>
            </a:r>
          </a:p>
          <a:p>
            <a:pPr marL="285750" indent="-285750">
              <a:spcBef>
                <a:spcPts val="400"/>
              </a:spcBef>
              <a:buFont typeface="AppleSDGothicNeo-Regular" charset="-127"/>
              <a:buChar char="◼"/>
            </a:pPr>
            <a:r>
              <a:rPr lang="en-US" sz="1800" dirty="0"/>
              <a:t>2nd Quarter 2018 -  </a:t>
            </a:r>
            <a:r>
              <a:rPr lang="en-US" sz="1800" dirty="0">
                <a:solidFill>
                  <a:srgbClr val="458993"/>
                </a:solidFill>
              </a:rPr>
              <a:t>85%</a:t>
            </a:r>
          </a:p>
        </p:txBody>
      </p:sp>
    </p:spTree>
    <p:extLst>
      <p:ext uri="{BB962C8B-B14F-4D97-AF65-F5344CB8AC3E}">
        <p14:creationId xmlns:p14="http://schemas.microsoft.com/office/powerpoint/2010/main" val="57100707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982088515"/>
              </p:ext>
            </p:extLst>
          </p:nvPr>
        </p:nvGraphicFramePr>
        <p:xfrm>
          <a:off x="559050" y="2454909"/>
          <a:ext cx="8036560" cy="1112520"/>
        </p:xfrm>
        <a:graphic>
          <a:graphicData uri="http://schemas.openxmlformats.org/drawingml/2006/table">
            <a:tbl>
              <a:tblPr firstRow="1" bandRow="1">
                <a:tableStyleId>{5940675A-B579-460E-94D1-54222C63F5DA}</a:tableStyleId>
              </a:tblPr>
              <a:tblGrid>
                <a:gridCol w="2107950">
                  <a:extLst>
                    <a:ext uri="{9D8B030D-6E8A-4147-A177-3AD203B41FA5}">
                      <a16:colId xmlns:a16="http://schemas.microsoft.com/office/drawing/2014/main" val="20000"/>
                    </a:ext>
                  </a:extLst>
                </a:gridCol>
                <a:gridCol w="592861">
                  <a:extLst>
                    <a:ext uri="{9D8B030D-6E8A-4147-A177-3AD203B41FA5}">
                      <a16:colId xmlns:a16="http://schemas.microsoft.com/office/drawing/2014/main" val="20001"/>
                    </a:ext>
                  </a:extLst>
                </a:gridCol>
                <a:gridCol w="592861">
                  <a:extLst>
                    <a:ext uri="{9D8B030D-6E8A-4147-A177-3AD203B41FA5}">
                      <a16:colId xmlns:a16="http://schemas.microsoft.com/office/drawing/2014/main" val="20002"/>
                    </a:ext>
                  </a:extLst>
                </a:gridCol>
                <a:gridCol w="592861">
                  <a:extLst>
                    <a:ext uri="{9D8B030D-6E8A-4147-A177-3AD203B41FA5}">
                      <a16:colId xmlns:a16="http://schemas.microsoft.com/office/drawing/2014/main" val="20003"/>
                    </a:ext>
                  </a:extLst>
                </a:gridCol>
                <a:gridCol w="592861">
                  <a:extLst>
                    <a:ext uri="{9D8B030D-6E8A-4147-A177-3AD203B41FA5}">
                      <a16:colId xmlns:a16="http://schemas.microsoft.com/office/drawing/2014/main" val="20004"/>
                    </a:ext>
                  </a:extLst>
                </a:gridCol>
                <a:gridCol w="592861">
                  <a:extLst>
                    <a:ext uri="{9D8B030D-6E8A-4147-A177-3AD203B41FA5}">
                      <a16:colId xmlns:a16="http://schemas.microsoft.com/office/drawing/2014/main" val="20005"/>
                    </a:ext>
                  </a:extLst>
                </a:gridCol>
                <a:gridCol w="592861">
                  <a:extLst>
                    <a:ext uri="{9D8B030D-6E8A-4147-A177-3AD203B41FA5}">
                      <a16:colId xmlns:a16="http://schemas.microsoft.com/office/drawing/2014/main" val="20006"/>
                    </a:ext>
                  </a:extLst>
                </a:gridCol>
                <a:gridCol w="633834">
                  <a:extLst>
                    <a:ext uri="{9D8B030D-6E8A-4147-A177-3AD203B41FA5}">
                      <a16:colId xmlns:a16="http://schemas.microsoft.com/office/drawing/2014/main" val="20007"/>
                    </a:ext>
                  </a:extLst>
                </a:gridCol>
                <a:gridCol w="551888">
                  <a:extLst>
                    <a:ext uri="{9D8B030D-6E8A-4147-A177-3AD203B41FA5}">
                      <a16:colId xmlns:a16="http://schemas.microsoft.com/office/drawing/2014/main" val="20008"/>
                    </a:ext>
                  </a:extLst>
                </a:gridCol>
                <a:gridCol w="592861">
                  <a:extLst>
                    <a:ext uri="{9D8B030D-6E8A-4147-A177-3AD203B41FA5}">
                      <a16:colId xmlns:a16="http://schemas.microsoft.com/office/drawing/2014/main" val="20009"/>
                    </a:ext>
                  </a:extLst>
                </a:gridCol>
                <a:gridCol w="592861">
                  <a:extLst>
                    <a:ext uri="{9D8B030D-6E8A-4147-A177-3AD203B41FA5}">
                      <a16:colId xmlns:a16="http://schemas.microsoft.com/office/drawing/2014/main" val="20010"/>
                    </a:ext>
                  </a:extLst>
                </a:gridCol>
              </a:tblGrid>
              <a:tr h="370840">
                <a:tc>
                  <a:txBody>
                    <a:bodyPr/>
                    <a:lstStyle/>
                    <a:p>
                      <a:r>
                        <a:rPr lang="en-US" sz="1400" dirty="0">
                          <a:latin typeface="Arial" panose="020B0604020202020204" pitchFamily="34" charset="0"/>
                          <a:cs typeface="Arial" panose="020B0604020202020204" pitchFamily="34" charset="0"/>
                        </a:rPr>
                        <a:t>Timely FROI</a:t>
                      </a:r>
                      <a:endParaRPr lang="en-US" sz="1400" b="1" dirty="0">
                        <a:latin typeface="Arial" panose="020B0604020202020204" pitchFamily="34" charset="0"/>
                        <a:cs typeface="Arial" panose="020B0604020202020204" pitchFamily="34" charset="0"/>
                      </a:endParaRPr>
                    </a:p>
                  </a:txBody>
                  <a:tcPr anchor="ctr">
                    <a:solidFill>
                      <a:schemeClr val="bg1">
                        <a:lumMod val="95000"/>
                      </a:schemeClr>
                    </a:solidFill>
                  </a:tcPr>
                </a:tc>
                <a:tc>
                  <a:txBody>
                    <a:bodyPr/>
                    <a:lstStyle/>
                    <a:p>
                      <a:pPr algn="ctr"/>
                      <a:r>
                        <a:rPr lang="en-US" sz="1400" dirty="0">
                          <a:solidFill>
                            <a:schemeClr val="bg1"/>
                          </a:solidFill>
                          <a:latin typeface="Arial" panose="020B0604020202020204" pitchFamily="34" charset="0"/>
                          <a:cs typeface="Arial" panose="020B0604020202020204" pitchFamily="34" charset="0"/>
                        </a:rPr>
                        <a:t>70%</a:t>
                      </a:r>
                      <a:endParaRPr lang="en-US" sz="1400" b="0" dirty="0">
                        <a:solidFill>
                          <a:schemeClr val="bg1"/>
                        </a:solidFill>
                        <a:latin typeface="Arial" panose="020B0604020202020204" pitchFamily="34" charset="0"/>
                        <a:cs typeface="Arial" panose="020B0604020202020204" pitchFamily="34" charset="0"/>
                      </a:endParaRPr>
                    </a:p>
                  </a:txBody>
                  <a:tcPr anchor="ctr">
                    <a:solidFill>
                      <a:srgbClr val="007681"/>
                    </a:solidFill>
                  </a:tcPr>
                </a:tc>
                <a:tc>
                  <a:txBody>
                    <a:bodyPr/>
                    <a:lstStyle/>
                    <a:p>
                      <a:pPr algn="ctr"/>
                      <a:r>
                        <a:rPr lang="en-US" sz="1400" dirty="0">
                          <a:solidFill>
                            <a:schemeClr val="bg1"/>
                          </a:solidFill>
                          <a:latin typeface="Arial" panose="020B0604020202020204" pitchFamily="34" charset="0"/>
                          <a:cs typeface="Arial" panose="020B0604020202020204" pitchFamily="34" charset="0"/>
                        </a:rPr>
                        <a:t>75%</a:t>
                      </a:r>
                      <a:endParaRPr lang="en-US" sz="1400" b="0" dirty="0">
                        <a:solidFill>
                          <a:schemeClr val="bg1"/>
                        </a:solidFill>
                        <a:latin typeface="Arial" panose="020B0604020202020204" pitchFamily="34" charset="0"/>
                        <a:cs typeface="Arial" panose="020B0604020202020204" pitchFamily="34" charset="0"/>
                      </a:endParaRPr>
                    </a:p>
                  </a:txBody>
                  <a:tcPr anchor="ctr">
                    <a:solidFill>
                      <a:srgbClr val="007681"/>
                    </a:solidFill>
                  </a:tcPr>
                </a:tc>
                <a:tc>
                  <a:txBody>
                    <a:bodyPr/>
                    <a:lstStyle/>
                    <a:p>
                      <a:pPr algn="ctr"/>
                      <a:r>
                        <a:rPr lang="en-US" sz="1400" dirty="0">
                          <a:solidFill>
                            <a:schemeClr val="bg1"/>
                          </a:solidFill>
                          <a:latin typeface="Arial" panose="020B0604020202020204" pitchFamily="34" charset="0"/>
                          <a:cs typeface="Arial" panose="020B0604020202020204" pitchFamily="34" charset="0"/>
                        </a:rPr>
                        <a:t>80%</a:t>
                      </a:r>
                      <a:endParaRPr lang="en-US" sz="1400" b="0" dirty="0">
                        <a:solidFill>
                          <a:schemeClr val="bg1"/>
                        </a:solidFill>
                        <a:latin typeface="Arial" panose="020B0604020202020204" pitchFamily="34" charset="0"/>
                        <a:cs typeface="Arial" panose="020B0604020202020204" pitchFamily="34" charset="0"/>
                      </a:endParaRPr>
                    </a:p>
                  </a:txBody>
                  <a:tcPr anchor="ctr">
                    <a:solidFill>
                      <a:srgbClr val="007681"/>
                    </a:solidFill>
                  </a:tcPr>
                </a:tc>
                <a:tc>
                  <a:txBody>
                    <a:bodyPr/>
                    <a:lstStyle/>
                    <a:p>
                      <a:pPr algn="ctr"/>
                      <a:r>
                        <a:rPr lang="en-US" sz="1400" dirty="0">
                          <a:solidFill>
                            <a:schemeClr val="bg1"/>
                          </a:solidFill>
                          <a:latin typeface="Arial" panose="020B0604020202020204" pitchFamily="34" charset="0"/>
                          <a:cs typeface="Arial" panose="020B0604020202020204" pitchFamily="34" charset="0"/>
                        </a:rPr>
                        <a:t>85%</a:t>
                      </a:r>
                      <a:endParaRPr lang="en-US" sz="1400" b="0" dirty="0">
                        <a:solidFill>
                          <a:schemeClr val="bg1"/>
                        </a:solidFill>
                        <a:latin typeface="Arial" panose="020B0604020202020204" pitchFamily="34" charset="0"/>
                        <a:cs typeface="Arial" panose="020B0604020202020204" pitchFamily="34" charset="0"/>
                      </a:endParaRPr>
                    </a:p>
                  </a:txBody>
                  <a:tcPr anchor="ctr">
                    <a:solidFill>
                      <a:srgbClr val="007681"/>
                    </a:solidFill>
                  </a:tcPr>
                </a:tc>
                <a:tc>
                  <a:txBody>
                    <a:bodyPr/>
                    <a:lstStyle/>
                    <a:p>
                      <a:pPr algn="ctr"/>
                      <a:r>
                        <a:rPr lang="en-US" sz="1400" dirty="0">
                          <a:solidFill>
                            <a:schemeClr val="bg1"/>
                          </a:solidFill>
                          <a:latin typeface="Arial" panose="020B0604020202020204" pitchFamily="34" charset="0"/>
                          <a:cs typeface="Arial" panose="020B0604020202020204" pitchFamily="34" charset="0"/>
                        </a:rPr>
                        <a:t>85%</a:t>
                      </a:r>
                      <a:endParaRPr lang="en-US" sz="1400" b="0" dirty="0">
                        <a:solidFill>
                          <a:schemeClr val="bg1"/>
                        </a:solidFill>
                        <a:latin typeface="Arial" panose="020B0604020202020204" pitchFamily="34" charset="0"/>
                        <a:cs typeface="Arial" panose="020B0604020202020204" pitchFamily="34" charset="0"/>
                      </a:endParaRPr>
                    </a:p>
                  </a:txBody>
                  <a:tcPr anchor="ctr">
                    <a:solidFill>
                      <a:srgbClr val="007681"/>
                    </a:solidFill>
                  </a:tcPr>
                </a:tc>
                <a:tc>
                  <a:txBody>
                    <a:bodyPr/>
                    <a:lstStyle/>
                    <a:p>
                      <a:pPr algn="ctr"/>
                      <a:r>
                        <a:rPr lang="en-US" sz="1400" dirty="0">
                          <a:solidFill>
                            <a:schemeClr val="bg1"/>
                          </a:solidFill>
                          <a:latin typeface="Arial" panose="020B0604020202020204" pitchFamily="34" charset="0"/>
                          <a:cs typeface="Arial" panose="020B0604020202020204" pitchFamily="34" charset="0"/>
                        </a:rPr>
                        <a:t>85%</a:t>
                      </a:r>
                      <a:endParaRPr lang="en-US" sz="1400" b="0" dirty="0">
                        <a:solidFill>
                          <a:schemeClr val="bg1"/>
                        </a:solidFill>
                        <a:latin typeface="Arial" panose="020B0604020202020204" pitchFamily="34" charset="0"/>
                        <a:cs typeface="Arial" panose="020B0604020202020204" pitchFamily="34" charset="0"/>
                      </a:endParaRPr>
                    </a:p>
                  </a:txBody>
                  <a:tcPr anchor="ctr">
                    <a:solidFill>
                      <a:srgbClr val="007681"/>
                    </a:solidFill>
                  </a:tcPr>
                </a:tc>
                <a:tc>
                  <a:txBody>
                    <a:bodyPr/>
                    <a:lstStyle/>
                    <a:p>
                      <a:pPr algn="ctr"/>
                      <a:r>
                        <a:rPr lang="en-US" sz="1400" dirty="0">
                          <a:solidFill>
                            <a:schemeClr val="bg1"/>
                          </a:solidFill>
                          <a:latin typeface="Arial" panose="020B0604020202020204" pitchFamily="34" charset="0"/>
                          <a:cs typeface="Arial" panose="020B0604020202020204" pitchFamily="34" charset="0"/>
                        </a:rPr>
                        <a:t>85%</a:t>
                      </a:r>
                      <a:endParaRPr lang="en-US" sz="1400" b="0" dirty="0">
                        <a:solidFill>
                          <a:schemeClr val="bg1"/>
                        </a:solidFill>
                        <a:latin typeface="Arial" panose="020B0604020202020204" pitchFamily="34" charset="0"/>
                        <a:cs typeface="Arial" panose="020B0604020202020204" pitchFamily="34" charset="0"/>
                      </a:endParaRPr>
                    </a:p>
                  </a:txBody>
                  <a:tcPr anchor="ctr">
                    <a:solidFill>
                      <a:srgbClr val="007681"/>
                    </a:solidFill>
                  </a:tcPr>
                </a:tc>
                <a:tc>
                  <a:txBody>
                    <a:bodyPr/>
                    <a:lstStyle/>
                    <a:p>
                      <a:pPr algn="ctr"/>
                      <a:r>
                        <a:rPr lang="en-US" sz="1400" dirty="0">
                          <a:solidFill>
                            <a:schemeClr val="bg1"/>
                          </a:solidFill>
                          <a:latin typeface="Arial" panose="020B0604020202020204" pitchFamily="34" charset="0"/>
                          <a:cs typeface="Arial" panose="020B0604020202020204" pitchFamily="34" charset="0"/>
                        </a:rPr>
                        <a:t>85%</a:t>
                      </a:r>
                      <a:endParaRPr lang="en-US" sz="1400" b="0" dirty="0">
                        <a:solidFill>
                          <a:schemeClr val="bg1"/>
                        </a:solidFill>
                        <a:latin typeface="Arial" panose="020B0604020202020204" pitchFamily="34" charset="0"/>
                        <a:cs typeface="Arial" panose="020B0604020202020204" pitchFamily="34" charset="0"/>
                      </a:endParaRPr>
                    </a:p>
                  </a:txBody>
                  <a:tcPr anchor="ctr">
                    <a:solidFill>
                      <a:srgbClr val="007681"/>
                    </a:solidFill>
                  </a:tcPr>
                </a:tc>
                <a:tc>
                  <a:txBody>
                    <a:bodyPr/>
                    <a:lstStyle/>
                    <a:p>
                      <a:pPr algn="ctr"/>
                      <a:r>
                        <a:rPr lang="en-US" sz="1400" dirty="0">
                          <a:solidFill>
                            <a:schemeClr val="bg1"/>
                          </a:solidFill>
                          <a:latin typeface="Arial" panose="020B0604020202020204" pitchFamily="34" charset="0"/>
                          <a:cs typeface="Arial" panose="020B0604020202020204" pitchFamily="34" charset="0"/>
                        </a:rPr>
                        <a:t>85%</a:t>
                      </a:r>
                      <a:endParaRPr lang="en-US" sz="1400" b="0" dirty="0">
                        <a:solidFill>
                          <a:schemeClr val="bg1"/>
                        </a:solidFill>
                        <a:latin typeface="Arial" panose="020B0604020202020204" pitchFamily="34" charset="0"/>
                        <a:cs typeface="Arial" panose="020B0604020202020204" pitchFamily="34" charset="0"/>
                      </a:endParaRPr>
                    </a:p>
                  </a:txBody>
                  <a:tcPr anchor="ctr">
                    <a:solidFill>
                      <a:srgbClr val="007681"/>
                    </a:solidFill>
                  </a:tcPr>
                </a:tc>
                <a:tc>
                  <a:txBody>
                    <a:bodyPr/>
                    <a:lstStyle/>
                    <a:p>
                      <a:pPr algn="ctr"/>
                      <a:r>
                        <a:rPr lang="en-US" sz="1400" dirty="0">
                          <a:solidFill>
                            <a:schemeClr val="bg1"/>
                          </a:solidFill>
                          <a:latin typeface="Arial" panose="020B0604020202020204" pitchFamily="34" charset="0"/>
                          <a:cs typeface="Arial" panose="020B0604020202020204" pitchFamily="34" charset="0"/>
                        </a:rPr>
                        <a:t>85%</a:t>
                      </a:r>
                      <a:endParaRPr lang="en-US" sz="1400" b="0" dirty="0">
                        <a:solidFill>
                          <a:schemeClr val="bg1"/>
                        </a:solidFill>
                        <a:latin typeface="Arial" panose="020B0604020202020204" pitchFamily="34" charset="0"/>
                        <a:cs typeface="Arial" panose="020B0604020202020204" pitchFamily="34" charset="0"/>
                      </a:endParaRPr>
                    </a:p>
                  </a:txBody>
                  <a:tcPr anchor="ctr">
                    <a:solidFill>
                      <a:srgbClr val="007681"/>
                    </a:solidFill>
                  </a:tcPr>
                </a:tc>
                <a:extLst>
                  <a:ext uri="{0D108BD9-81ED-4DB2-BD59-A6C34878D82A}">
                    <a16:rowId xmlns:a16="http://schemas.microsoft.com/office/drawing/2014/main" val="10000"/>
                  </a:ext>
                </a:extLst>
              </a:tr>
              <a:tr h="370840">
                <a:tc>
                  <a:txBody>
                    <a:bodyPr/>
                    <a:lstStyle/>
                    <a:p>
                      <a:r>
                        <a:rPr lang="en-US" sz="1400" dirty="0">
                          <a:latin typeface="Arial" panose="020B0604020202020204" pitchFamily="34" charset="0"/>
                          <a:cs typeface="Arial" panose="020B0604020202020204" pitchFamily="34" charset="0"/>
                        </a:rPr>
                        <a:t>Timely</a:t>
                      </a:r>
                      <a:r>
                        <a:rPr lang="en-US" sz="1400" baseline="0" dirty="0">
                          <a:latin typeface="Arial" panose="020B0604020202020204" pitchFamily="34" charset="0"/>
                          <a:cs typeface="Arial" panose="020B0604020202020204" pitchFamily="34" charset="0"/>
                        </a:rPr>
                        <a:t> SROI</a:t>
                      </a:r>
                      <a:endParaRPr lang="en-US" sz="1400" b="1" dirty="0">
                        <a:latin typeface="Arial" panose="020B0604020202020204" pitchFamily="34" charset="0"/>
                        <a:cs typeface="Arial" panose="020B0604020202020204" pitchFamily="34" charset="0"/>
                      </a:endParaRPr>
                    </a:p>
                  </a:txBody>
                  <a:tcPr anchor="ctr">
                    <a:solidFill>
                      <a:schemeClr val="bg1">
                        <a:lumMod val="95000"/>
                      </a:schemeClr>
                    </a:solidFill>
                  </a:tcPr>
                </a:tc>
                <a:tc>
                  <a:txBody>
                    <a:bodyPr/>
                    <a:lstStyle/>
                    <a:p>
                      <a:pPr algn="ctr"/>
                      <a:endParaRPr lang="en-US" sz="1400" b="0" dirty="0">
                        <a:solidFill>
                          <a:schemeClr val="bg1"/>
                        </a:solidFill>
                        <a:latin typeface="Arial" panose="020B0604020202020204" pitchFamily="34" charset="0"/>
                        <a:cs typeface="Arial" panose="020B0604020202020204" pitchFamily="34" charset="0"/>
                      </a:endParaRPr>
                    </a:p>
                  </a:txBody>
                  <a:tcPr anchor="ctr">
                    <a:solidFill>
                      <a:srgbClr val="F3DD6D"/>
                    </a:solidFill>
                  </a:tcPr>
                </a:tc>
                <a:tc>
                  <a:txBody>
                    <a:bodyPr/>
                    <a:lstStyle/>
                    <a:p>
                      <a:pPr algn="ctr"/>
                      <a:endParaRPr lang="en-US" sz="1400" b="0" dirty="0">
                        <a:solidFill>
                          <a:schemeClr val="bg1"/>
                        </a:solidFill>
                        <a:latin typeface="Arial" panose="020B0604020202020204" pitchFamily="34" charset="0"/>
                        <a:cs typeface="Arial" panose="020B0604020202020204" pitchFamily="34" charset="0"/>
                      </a:endParaRPr>
                    </a:p>
                  </a:txBody>
                  <a:tcPr anchor="ctr">
                    <a:solidFill>
                      <a:srgbClr val="F3DD6D"/>
                    </a:solidFill>
                  </a:tcPr>
                </a:tc>
                <a:tc>
                  <a:txBody>
                    <a:bodyPr/>
                    <a:lstStyle/>
                    <a:p>
                      <a:pPr algn="ctr"/>
                      <a:endParaRPr lang="en-US" sz="1400" b="0" dirty="0">
                        <a:solidFill>
                          <a:schemeClr val="bg1"/>
                        </a:solidFill>
                        <a:latin typeface="Arial" panose="020B0604020202020204" pitchFamily="34" charset="0"/>
                        <a:cs typeface="Arial" panose="020B0604020202020204" pitchFamily="34" charset="0"/>
                      </a:endParaRPr>
                    </a:p>
                  </a:txBody>
                  <a:tcPr anchor="ctr">
                    <a:solidFill>
                      <a:srgbClr val="F3DD6D"/>
                    </a:solidFill>
                  </a:tcPr>
                </a:tc>
                <a:tc>
                  <a:txBody>
                    <a:bodyPr/>
                    <a:lstStyle/>
                    <a:p>
                      <a:pPr algn="ctr"/>
                      <a:endParaRPr lang="en-US" sz="1400" b="0" dirty="0">
                        <a:solidFill>
                          <a:schemeClr val="bg1"/>
                        </a:solidFill>
                        <a:latin typeface="Arial" panose="020B0604020202020204" pitchFamily="34" charset="0"/>
                        <a:cs typeface="Arial" panose="020B0604020202020204" pitchFamily="34" charset="0"/>
                      </a:endParaRPr>
                    </a:p>
                  </a:txBody>
                  <a:tcPr anchor="ctr">
                    <a:solidFill>
                      <a:srgbClr val="F3DD6D"/>
                    </a:solidFill>
                  </a:tcPr>
                </a:tc>
                <a:tc>
                  <a:txBody>
                    <a:bodyPr/>
                    <a:lstStyle/>
                    <a:p>
                      <a:pPr algn="ctr"/>
                      <a:endParaRPr lang="en-US" sz="1400" b="0" dirty="0">
                        <a:solidFill>
                          <a:schemeClr val="bg1"/>
                        </a:solidFill>
                        <a:latin typeface="Arial" panose="020B0604020202020204" pitchFamily="34" charset="0"/>
                        <a:cs typeface="Arial" panose="020B0604020202020204" pitchFamily="34" charset="0"/>
                      </a:endParaRPr>
                    </a:p>
                  </a:txBody>
                  <a:tcPr anchor="ctr">
                    <a:solidFill>
                      <a:srgbClr val="F3DD6D"/>
                    </a:solidFill>
                  </a:tcPr>
                </a:tc>
                <a:tc>
                  <a:txBody>
                    <a:bodyPr/>
                    <a:lstStyle/>
                    <a:p>
                      <a:pPr algn="ctr"/>
                      <a:r>
                        <a:rPr lang="en-US" sz="1400" dirty="0">
                          <a:solidFill>
                            <a:schemeClr val="bg1"/>
                          </a:solidFill>
                          <a:latin typeface="Arial" panose="020B0604020202020204" pitchFamily="34" charset="0"/>
                          <a:cs typeface="Arial" panose="020B0604020202020204" pitchFamily="34" charset="0"/>
                        </a:rPr>
                        <a:t>70%</a:t>
                      </a:r>
                      <a:endParaRPr lang="en-US" sz="1400" b="0" dirty="0">
                        <a:solidFill>
                          <a:schemeClr val="bg1"/>
                        </a:solidFill>
                        <a:latin typeface="Arial" panose="020B0604020202020204" pitchFamily="34" charset="0"/>
                        <a:cs typeface="Arial" panose="020B0604020202020204" pitchFamily="34" charset="0"/>
                      </a:endParaRPr>
                    </a:p>
                  </a:txBody>
                  <a:tcPr anchor="ctr">
                    <a:solidFill>
                      <a:srgbClr val="007681"/>
                    </a:solidFill>
                  </a:tcPr>
                </a:tc>
                <a:tc>
                  <a:txBody>
                    <a:bodyPr/>
                    <a:lstStyle/>
                    <a:p>
                      <a:pPr algn="ctr"/>
                      <a:r>
                        <a:rPr lang="en-US" sz="1400" dirty="0">
                          <a:solidFill>
                            <a:schemeClr val="bg1"/>
                          </a:solidFill>
                          <a:latin typeface="Arial" panose="020B0604020202020204" pitchFamily="34" charset="0"/>
                          <a:cs typeface="Arial" panose="020B0604020202020204" pitchFamily="34" charset="0"/>
                        </a:rPr>
                        <a:t>75%</a:t>
                      </a:r>
                      <a:endParaRPr lang="en-US" sz="1400" b="0" dirty="0">
                        <a:solidFill>
                          <a:schemeClr val="bg1"/>
                        </a:solidFill>
                        <a:latin typeface="Arial" panose="020B0604020202020204" pitchFamily="34" charset="0"/>
                        <a:cs typeface="Arial" panose="020B0604020202020204" pitchFamily="34" charset="0"/>
                      </a:endParaRPr>
                    </a:p>
                  </a:txBody>
                  <a:tcPr anchor="ctr">
                    <a:solidFill>
                      <a:srgbClr val="007681"/>
                    </a:solidFill>
                  </a:tcPr>
                </a:tc>
                <a:tc>
                  <a:txBody>
                    <a:bodyPr/>
                    <a:lstStyle/>
                    <a:p>
                      <a:pPr algn="ctr"/>
                      <a:r>
                        <a:rPr lang="en-US" sz="1400" dirty="0">
                          <a:solidFill>
                            <a:schemeClr val="bg1"/>
                          </a:solidFill>
                          <a:latin typeface="Arial" panose="020B0604020202020204" pitchFamily="34" charset="0"/>
                          <a:cs typeface="Arial" panose="020B0604020202020204" pitchFamily="34" charset="0"/>
                        </a:rPr>
                        <a:t>80%</a:t>
                      </a:r>
                      <a:endParaRPr lang="en-US" sz="1400" b="0" dirty="0">
                        <a:solidFill>
                          <a:schemeClr val="bg1"/>
                        </a:solidFill>
                        <a:latin typeface="Arial" panose="020B0604020202020204" pitchFamily="34" charset="0"/>
                        <a:cs typeface="Arial" panose="020B0604020202020204" pitchFamily="34" charset="0"/>
                      </a:endParaRPr>
                    </a:p>
                  </a:txBody>
                  <a:tcPr anchor="ctr">
                    <a:solidFill>
                      <a:srgbClr val="007681"/>
                    </a:solidFill>
                  </a:tcPr>
                </a:tc>
                <a:tc>
                  <a:txBody>
                    <a:bodyPr/>
                    <a:lstStyle/>
                    <a:p>
                      <a:pPr algn="ctr"/>
                      <a:r>
                        <a:rPr lang="en-US" sz="1400" dirty="0">
                          <a:solidFill>
                            <a:schemeClr val="bg1"/>
                          </a:solidFill>
                          <a:latin typeface="Arial" panose="020B0604020202020204" pitchFamily="34" charset="0"/>
                          <a:cs typeface="Arial" panose="020B0604020202020204" pitchFamily="34" charset="0"/>
                        </a:rPr>
                        <a:t>85%</a:t>
                      </a:r>
                      <a:endParaRPr lang="en-US" sz="1400" b="0" dirty="0">
                        <a:solidFill>
                          <a:schemeClr val="bg1"/>
                        </a:solidFill>
                        <a:latin typeface="Arial" panose="020B0604020202020204" pitchFamily="34" charset="0"/>
                        <a:cs typeface="Arial" panose="020B0604020202020204" pitchFamily="34" charset="0"/>
                      </a:endParaRPr>
                    </a:p>
                  </a:txBody>
                  <a:tcPr anchor="ctr">
                    <a:solidFill>
                      <a:srgbClr val="007681"/>
                    </a:solidFill>
                  </a:tcPr>
                </a:tc>
                <a:tc>
                  <a:txBody>
                    <a:bodyPr/>
                    <a:lstStyle/>
                    <a:p>
                      <a:pPr algn="ctr"/>
                      <a:r>
                        <a:rPr lang="en-US" sz="1400" dirty="0">
                          <a:solidFill>
                            <a:schemeClr val="bg1"/>
                          </a:solidFill>
                          <a:latin typeface="Arial" panose="020B0604020202020204" pitchFamily="34" charset="0"/>
                          <a:cs typeface="Arial" panose="020B0604020202020204" pitchFamily="34" charset="0"/>
                        </a:rPr>
                        <a:t>85%</a:t>
                      </a:r>
                      <a:endParaRPr lang="en-US" sz="1400" b="0" dirty="0">
                        <a:solidFill>
                          <a:schemeClr val="bg1"/>
                        </a:solidFill>
                        <a:latin typeface="Arial" panose="020B0604020202020204" pitchFamily="34" charset="0"/>
                        <a:cs typeface="Arial" panose="020B0604020202020204" pitchFamily="34" charset="0"/>
                      </a:endParaRPr>
                    </a:p>
                  </a:txBody>
                  <a:tcPr anchor="ctr">
                    <a:solidFill>
                      <a:srgbClr val="007681"/>
                    </a:solidFill>
                  </a:tcPr>
                </a:tc>
                <a:extLst>
                  <a:ext uri="{0D108BD9-81ED-4DB2-BD59-A6C34878D82A}">
                    <a16:rowId xmlns:a16="http://schemas.microsoft.com/office/drawing/2014/main" val="10001"/>
                  </a:ext>
                </a:extLst>
              </a:tr>
              <a:tr h="370840">
                <a:tc>
                  <a:txBody>
                    <a:bodyPr/>
                    <a:lstStyle/>
                    <a:p>
                      <a:r>
                        <a:rPr lang="en-US" sz="1400" dirty="0">
                          <a:latin typeface="Arial" panose="020B0604020202020204" pitchFamily="34" charset="0"/>
                          <a:cs typeface="Arial" panose="020B0604020202020204" pitchFamily="34" charset="0"/>
                        </a:rPr>
                        <a:t>Timely Controversy</a:t>
                      </a:r>
                      <a:endParaRPr lang="en-US" sz="1400" b="1" dirty="0">
                        <a:latin typeface="Arial" panose="020B0604020202020204" pitchFamily="34" charset="0"/>
                        <a:cs typeface="Arial" panose="020B0604020202020204" pitchFamily="34" charset="0"/>
                      </a:endParaRPr>
                    </a:p>
                  </a:txBody>
                  <a:tcPr anchor="ctr">
                    <a:solidFill>
                      <a:schemeClr val="bg1">
                        <a:lumMod val="95000"/>
                      </a:schemeClr>
                    </a:solidFill>
                  </a:tcPr>
                </a:tc>
                <a:tc>
                  <a:txBody>
                    <a:bodyPr/>
                    <a:lstStyle/>
                    <a:p>
                      <a:pPr algn="ctr"/>
                      <a:endParaRPr lang="en-US" sz="1400" b="0" dirty="0">
                        <a:solidFill>
                          <a:schemeClr val="bg1"/>
                        </a:solidFill>
                        <a:latin typeface="Arial" panose="020B0604020202020204" pitchFamily="34" charset="0"/>
                        <a:cs typeface="Arial" panose="020B0604020202020204" pitchFamily="34" charset="0"/>
                      </a:endParaRPr>
                    </a:p>
                  </a:txBody>
                  <a:tcPr anchor="ctr">
                    <a:solidFill>
                      <a:srgbClr val="F3DD6D"/>
                    </a:solidFill>
                  </a:tcPr>
                </a:tc>
                <a:tc>
                  <a:txBody>
                    <a:bodyPr/>
                    <a:lstStyle/>
                    <a:p>
                      <a:pPr algn="ctr"/>
                      <a:endParaRPr lang="en-US" sz="1400" b="0" dirty="0">
                        <a:solidFill>
                          <a:schemeClr val="bg1"/>
                        </a:solidFill>
                        <a:latin typeface="Arial" panose="020B0604020202020204" pitchFamily="34" charset="0"/>
                        <a:cs typeface="Arial" panose="020B0604020202020204" pitchFamily="34" charset="0"/>
                      </a:endParaRPr>
                    </a:p>
                  </a:txBody>
                  <a:tcPr anchor="ctr">
                    <a:solidFill>
                      <a:srgbClr val="F3DD6D"/>
                    </a:solidFill>
                  </a:tcPr>
                </a:tc>
                <a:tc>
                  <a:txBody>
                    <a:bodyPr/>
                    <a:lstStyle/>
                    <a:p>
                      <a:pPr algn="ctr"/>
                      <a:endParaRPr lang="en-US" sz="1400" b="0" dirty="0">
                        <a:solidFill>
                          <a:schemeClr val="bg1"/>
                        </a:solidFill>
                        <a:latin typeface="Arial" panose="020B0604020202020204" pitchFamily="34" charset="0"/>
                        <a:cs typeface="Arial" panose="020B0604020202020204" pitchFamily="34" charset="0"/>
                      </a:endParaRPr>
                    </a:p>
                  </a:txBody>
                  <a:tcPr anchor="ctr">
                    <a:solidFill>
                      <a:srgbClr val="F3DD6D"/>
                    </a:solidFill>
                  </a:tcPr>
                </a:tc>
                <a:tc>
                  <a:txBody>
                    <a:bodyPr/>
                    <a:lstStyle/>
                    <a:p>
                      <a:pPr algn="ctr"/>
                      <a:endParaRPr lang="en-US" sz="1400" b="0" dirty="0">
                        <a:solidFill>
                          <a:schemeClr val="bg1"/>
                        </a:solidFill>
                        <a:latin typeface="Arial" panose="020B0604020202020204" pitchFamily="34" charset="0"/>
                        <a:cs typeface="Arial" panose="020B0604020202020204" pitchFamily="34" charset="0"/>
                      </a:endParaRPr>
                    </a:p>
                  </a:txBody>
                  <a:tcPr anchor="ctr">
                    <a:solidFill>
                      <a:srgbClr val="F3DD6D"/>
                    </a:solidFill>
                  </a:tcPr>
                </a:tc>
                <a:tc>
                  <a:txBody>
                    <a:bodyPr/>
                    <a:lstStyle/>
                    <a:p>
                      <a:pPr algn="ctr"/>
                      <a:endParaRPr lang="en-US" sz="1400" b="0" dirty="0">
                        <a:solidFill>
                          <a:schemeClr val="bg1"/>
                        </a:solidFill>
                        <a:latin typeface="Arial" panose="020B0604020202020204" pitchFamily="34" charset="0"/>
                        <a:cs typeface="Arial" panose="020B0604020202020204" pitchFamily="34" charset="0"/>
                      </a:endParaRPr>
                    </a:p>
                  </a:txBody>
                  <a:tcPr anchor="ctr">
                    <a:solidFill>
                      <a:srgbClr val="F3DD6D"/>
                    </a:solidFill>
                  </a:tcPr>
                </a:tc>
                <a:tc>
                  <a:txBody>
                    <a:bodyPr/>
                    <a:lstStyle/>
                    <a:p>
                      <a:pPr algn="ctr"/>
                      <a:endParaRPr lang="en-US" sz="1400" b="0" dirty="0">
                        <a:solidFill>
                          <a:schemeClr val="bg1"/>
                        </a:solidFill>
                        <a:latin typeface="Arial" panose="020B0604020202020204" pitchFamily="34" charset="0"/>
                        <a:cs typeface="Arial" panose="020B0604020202020204" pitchFamily="34" charset="0"/>
                      </a:endParaRPr>
                    </a:p>
                  </a:txBody>
                  <a:tcPr anchor="ctr">
                    <a:solidFill>
                      <a:srgbClr val="F3DD6D"/>
                    </a:solidFill>
                  </a:tcPr>
                </a:tc>
                <a:tc>
                  <a:txBody>
                    <a:bodyPr/>
                    <a:lstStyle/>
                    <a:p>
                      <a:pPr algn="ctr"/>
                      <a:endParaRPr lang="en-US" sz="1400" b="0" dirty="0">
                        <a:solidFill>
                          <a:schemeClr val="bg1"/>
                        </a:solidFill>
                        <a:latin typeface="Arial" panose="020B0604020202020204" pitchFamily="34" charset="0"/>
                        <a:cs typeface="Arial" panose="020B0604020202020204" pitchFamily="34" charset="0"/>
                      </a:endParaRPr>
                    </a:p>
                  </a:txBody>
                  <a:tcPr anchor="ctr">
                    <a:solidFill>
                      <a:srgbClr val="F3D96B"/>
                    </a:solidFill>
                  </a:tcPr>
                </a:tc>
                <a:tc>
                  <a:txBody>
                    <a:bodyPr/>
                    <a:lstStyle/>
                    <a:p>
                      <a:pPr algn="ctr"/>
                      <a:r>
                        <a:rPr lang="en-US" sz="1400" dirty="0">
                          <a:solidFill>
                            <a:schemeClr val="bg1"/>
                          </a:solidFill>
                          <a:latin typeface="Arial" panose="020B0604020202020204" pitchFamily="34" charset="0"/>
                          <a:cs typeface="Arial" panose="020B0604020202020204" pitchFamily="34" charset="0"/>
                        </a:rPr>
                        <a:t>70%</a:t>
                      </a:r>
                      <a:endParaRPr lang="en-US" sz="1400" b="0" dirty="0">
                        <a:solidFill>
                          <a:schemeClr val="bg1"/>
                        </a:solidFill>
                        <a:latin typeface="Arial" panose="020B0604020202020204" pitchFamily="34" charset="0"/>
                        <a:cs typeface="Arial" panose="020B0604020202020204" pitchFamily="34" charset="0"/>
                      </a:endParaRPr>
                    </a:p>
                  </a:txBody>
                  <a:tcPr anchor="ctr">
                    <a:solidFill>
                      <a:srgbClr val="007681"/>
                    </a:solidFill>
                  </a:tcPr>
                </a:tc>
                <a:tc>
                  <a:txBody>
                    <a:bodyPr/>
                    <a:lstStyle/>
                    <a:p>
                      <a:pPr algn="ctr"/>
                      <a:r>
                        <a:rPr lang="en-US" sz="1400" dirty="0">
                          <a:solidFill>
                            <a:schemeClr val="bg1"/>
                          </a:solidFill>
                          <a:latin typeface="Arial" panose="020B0604020202020204" pitchFamily="34" charset="0"/>
                          <a:cs typeface="Arial" panose="020B0604020202020204" pitchFamily="34" charset="0"/>
                        </a:rPr>
                        <a:t>75%</a:t>
                      </a:r>
                      <a:endParaRPr lang="en-US" sz="1400" b="0" dirty="0">
                        <a:solidFill>
                          <a:schemeClr val="bg1"/>
                        </a:solidFill>
                        <a:latin typeface="Arial" panose="020B0604020202020204" pitchFamily="34" charset="0"/>
                        <a:cs typeface="Arial" panose="020B0604020202020204" pitchFamily="34" charset="0"/>
                      </a:endParaRPr>
                    </a:p>
                  </a:txBody>
                  <a:tcPr anchor="ctr">
                    <a:solidFill>
                      <a:srgbClr val="007681"/>
                    </a:solidFill>
                  </a:tcPr>
                </a:tc>
                <a:tc>
                  <a:txBody>
                    <a:bodyPr/>
                    <a:lstStyle/>
                    <a:p>
                      <a:pPr algn="ctr"/>
                      <a:r>
                        <a:rPr lang="en-US" sz="1400" dirty="0">
                          <a:solidFill>
                            <a:schemeClr val="bg1"/>
                          </a:solidFill>
                          <a:latin typeface="Arial" panose="020B0604020202020204" pitchFamily="34" charset="0"/>
                          <a:cs typeface="Arial" panose="020B0604020202020204" pitchFamily="34" charset="0"/>
                        </a:rPr>
                        <a:t>80%</a:t>
                      </a:r>
                      <a:endParaRPr lang="en-US" sz="1400" b="0" dirty="0">
                        <a:solidFill>
                          <a:schemeClr val="bg1"/>
                        </a:solidFill>
                        <a:latin typeface="Arial" panose="020B0604020202020204" pitchFamily="34" charset="0"/>
                        <a:cs typeface="Arial" panose="020B0604020202020204" pitchFamily="34" charset="0"/>
                      </a:endParaRPr>
                    </a:p>
                  </a:txBody>
                  <a:tcPr anchor="ctr">
                    <a:solidFill>
                      <a:srgbClr val="007681"/>
                    </a:solidFill>
                  </a:tcPr>
                </a:tc>
                <a:extLst>
                  <a:ext uri="{0D108BD9-81ED-4DB2-BD59-A6C34878D82A}">
                    <a16:rowId xmlns:a16="http://schemas.microsoft.com/office/drawing/2014/main" val="10002"/>
                  </a:ext>
                </a:extLst>
              </a:tr>
            </a:tbl>
          </a:graphicData>
        </a:graphic>
      </p:graphicFrame>
      <p:graphicFrame>
        <p:nvGraphicFramePr>
          <p:cNvPr id="5" name="Table 4"/>
          <p:cNvGraphicFramePr>
            <a:graphicFrameLocks noGrp="1"/>
          </p:cNvGraphicFramePr>
          <p:nvPr>
            <p:extLst>
              <p:ext uri="{D42A27DB-BD31-4B8C-83A1-F6EECF244321}">
                <p14:modId xmlns:p14="http://schemas.microsoft.com/office/powerpoint/2010/main" val="402360763"/>
              </p:ext>
            </p:extLst>
          </p:nvPr>
        </p:nvGraphicFramePr>
        <p:xfrm>
          <a:off x="2667000" y="1504950"/>
          <a:ext cx="5928610" cy="949959"/>
        </p:xfrm>
        <a:graphic>
          <a:graphicData uri="http://schemas.openxmlformats.org/drawingml/2006/table">
            <a:tbl>
              <a:tblPr firstRow="1" bandRow="1">
                <a:tableStyleId>{5940675A-B579-460E-94D1-54222C63F5DA}</a:tableStyleId>
              </a:tblPr>
              <a:tblGrid>
                <a:gridCol w="592861">
                  <a:extLst>
                    <a:ext uri="{9D8B030D-6E8A-4147-A177-3AD203B41FA5}">
                      <a16:colId xmlns:a16="http://schemas.microsoft.com/office/drawing/2014/main" val="20000"/>
                    </a:ext>
                  </a:extLst>
                </a:gridCol>
                <a:gridCol w="592861">
                  <a:extLst>
                    <a:ext uri="{9D8B030D-6E8A-4147-A177-3AD203B41FA5}">
                      <a16:colId xmlns:a16="http://schemas.microsoft.com/office/drawing/2014/main" val="20001"/>
                    </a:ext>
                  </a:extLst>
                </a:gridCol>
                <a:gridCol w="592861">
                  <a:extLst>
                    <a:ext uri="{9D8B030D-6E8A-4147-A177-3AD203B41FA5}">
                      <a16:colId xmlns:a16="http://schemas.microsoft.com/office/drawing/2014/main" val="20002"/>
                    </a:ext>
                  </a:extLst>
                </a:gridCol>
                <a:gridCol w="592861">
                  <a:extLst>
                    <a:ext uri="{9D8B030D-6E8A-4147-A177-3AD203B41FA5}">
                      <a16:colId xmlns:a16="http://schemas.microsoft.com/office/drawing/2014/main" val="20003"/>
                    </a:ext>
                  </a:extLst>
                </a:gridCol>
                <a:gridCol w="592861">
                  <a:extLst>
                    <a:ext uri="{9D8B030D-6E8A-4147-A177-3AD203B41FA5}">
                      <a16:colId xmlns:a16="http://schemas.microsoft.com/office/drawing/2014/main" val="20004"/>
                    </a:ext>
                  </a:extLst>
                </a:gridCol>
                <a:gridCol w="592861">
                  <a:extLst>
                    <a:ext uri="{9D8B030D-6E8A-4147-A177-3AD203B41FA5}">
                      <a16:colId xmlns:a16="http://schemas.microsoft.com/office/drawing/2014/main" val="20005"/>
                    </a:ext>
                  </a:extLst>
                </a:gridCol>
                <a:gridCol w="592861">
                  <a:extLst>
                    <a:ext uri="{9D8B030D-6E8A-4147-A177-3AD203B41FA5}">
                      <a16:colId xmlns:a16="http://schemas.microsoft.com/office/drawing/2014/main" val="20006"/>
                    </a:ext>
                  </a:extLst>
                </a:gridCol>
                <a:gridCol w="592861">
                  <a:extLst>
                    <a:ext uri="{9D8B030D-6E8A-4147-A177-3AD203B41FA5}">
                      <a16:colId xmlns:a16="http://schemas.microsoft.com/office/drawing/2014/main" val="20007"/>
                    </a:ext>
                  </a:extLst>
                </a:gridCol>
                <a:gridCol w="592861">
                  <a:extLst>
                    <a:ext uri="{9D8B030D-6E8A-4147-A177-3AD203B41FA5}">
                      <a16:colId xmlns:a16="http://schemas.microsoft.com/office/drawing/2014/main" val="20008"/>
                    </a:ext>
                  </a:extLst>
                </a:gridCol>
                <a:gridCol w="592861">
                  <a:extLst>
                    <a:ext uri="{9D8B030D-6E8A-4147-A177-3AD203B41FA5}">
                      <a16:colId xmlns:a16="http://schemas.microsoft.com/office/drawing/2014/main" val="20009"/>
                    </a:ext>
                  </a:extLst>
                </a:gridCol>
              </a:tblGrid>
              <a:tr h="584200">
                <a:tc>
                  <a:txBody>
                    <a:bodyPr/>
                    <a:lstStyle/>
                    <a:p>
                      <a:pPr algn="ctr"/>
                      <a:r>
                        <a:rPr lang="en-US" sz="1200" dirty="0">
                          <a:latin typeface="Arial" panose="020B0604020202020204" pitchFamily="34" charset="0"/>
                          <a:cs typeface="Arial" panose="020B0604020202020204" pitchFamily="34" charset="0"/>
                        </a:rPr>
                        <a:t>2015</a:t>
                      </a:r>
                    </a:p>
                  </a:txBody>
                  <a:tcPr anchor="ctr">
                    <a:solidFill>
                      <a:schemeClr val="bg1">
                        <a:lumMod val="95000"/>
                      </a:schemeClr>
                    </a:solidFill>
                  </a:tcPr>
                </a:tc>
                <a:tc gridSpan="4">
                  <a:txBody>
                    <a:bodyPr/>
                    <a:lstStyle/>
                    <a:p>
                      <a:pPr algn="ctr"/>
                      <a:r>
                        <a:rPr lang="en-US" sz="1200" dirty="0">
                          <a:latin typeface="Arial" panose="020B0604020202020204" pitchFamily="34" charset="0"/>
                          <a:cs typeface="Arial" panose="020B0604020202020204" pitchFamily="34" charset="0"/>
                        </a:rPr>
                        <a:t>2016</a:t>
                      </a:r>
                    </a:p>
                  </a:txBody>
                  <a:tcPr anchor="ctr">
                    <a:solidFill>
                      <a:schemeClr val="bg1">
                        <a:lumMod val="95000"/>
                      </a:schemeClr>
                    </a:solidFill>
                  </a:tcPr>
                </a:tc>
                <a:tc hMerge="1">
                  <a:txBody>
                    <a:bodyPr/>
                    <a:lstStyle/>
                    <a:p>
                      <a:pPr algn="ctr"/>
                      <a:endParaRPr lang="en-US" dirty="0"/>
                    </a:p>
                  </a:txBody>
                  <a:tcPr anchor="ctr"/>
                </a:tc>
                <a:tc hMerge="1">
                  <a:txBody>
                    <a:bodyPr/>
                    <a:lstStyle/>
                    <a:p>
                      <a:pPr algn="ctr"/>
                      <a:endParaRPr lang="en-US" dirty="0"/>
                    </a:p>
                  </a:txBody>
                  <a:tcPr anchor="ctr"/>
                </a:tc>
                <a:tc hMerge="1">
                  <a:txBody>
                    <a:bodyPr/>
                    <a:lstStyle/>
                    <a:p>
                      <a:pPr algn="ctr"/>
                      <a:endParaRPr lang="en-US" dirty="0"/>
                    </a:p>
                  </a:txBody>
                  <a:tcPr anchor="ctr"/>
                </a:tc>
                <a:tc gridSpan="4">
                  <a:txBody>
                    <a:bodyPr/>
                    <a:lstStyle/>
                    <a:p>
                      <a:pPr algn="ctr"/>
                      <a:r>
                        <a:rPr lang="en-US" sz="1200" dirty="0">
                          <a:latin typeface="Arial" panose="020B0604020202020204" pitchFamily="34" charset="0"/>
                          <a:cs typeface="Arial" panose="020B0604020202020204" pitchFamily="34" charset="0"/>
                        </a:rPr>
                        <a:t>2017</a:t>
                      </a:r>
                    </a:p>
                  </a:txBody>
                  <a:tcPr anchor="ctr">
                    <a:solidFill>
                      <a:schemeClr val="bg1">
                        <a:lumMod val="95000"/>
                      </a:schemeClr>
                    </a:solidFill>
                  </a:tcPr>
                </a:tc>
                <a:tc hMerge="1">
                  <a:txBody>
                    <a:bodyPr/>
                    <a:lstStyle/>
                    <a:p>
                      <a:pPr algn="ctr"/>
                      <a:endParaRPr lang="en-US" dirty="0"/>
                    </a:p>
                  </a:txBody>
                  <a:tcPr anchor="ctr"/>
                </a:tc>
                <a:tc hMerge="1">
                  <a:txBody>
                    <a:bodyPr/>
                    <a:lstStyle/>
                    <a:p>
                      <a:pPr algn="ctr"/>
                      <a:endParaRPr lang="en-US" dirty="0"/>
                    </a:p>
                  </a:txBody>
                  <a:tcPr anchor="ctr"/>
                </a:tc>
                <a:tc hMerge="1">
                  <a:txBody>
                    <a:bodyPr/>
                    <a:lstStyle/>
                    <a:p>
                      <a:pPr algn="ctr"/>
                      <a:endParaRPr lang="en-US" dirty="0"/>
                    </a:p>
                  </a:txBody>
                  <a:tcPr anchor="ctr"/>
                </a:tc>
                <a:tc>
                  <a:txBody>
                    <a:bodyPr/>
                    <a:lstStyle/>
                    <a:p>
                      <a:pPr algn="ctr"/>
                      <a:r>
                        <a:rPr lang="en-US" sz="1200" dirty="0">
                          <a:latin typeface="Arial" panose="020B0604020202020204" pitchFamily="34" charset="0"/>
                          <a:cs typeface="Arial" panose="020B0604020202020204" pitchFamily="34" charset="0"/>
                        </a:rPr>
                        <a:t>2018</a:t>
                      </a:r>
                    </a:p>
                  </a:txBody>
                  <a:tcPr anchor="ctr">
                    <a:solidFill>
                      <a:schemeClr val="bg1">
                        <a:lumMod val="95000"/>
                      </a:schemeClr>
                    </a:solidFill>
                  </a:tcPr>
                </a:tc>
                <a:extLst>
                  <a:ext uri="{0D108BD9-81ED-4DB2-BD59-A6C34878D82A}">
                    <a16:rowId xmlns:a16="http://schemas.microsoft.com/office/drawing/2014/main" val="10000"/>
                  </a:ext>
                </a:extLst>
              </a:tr>
              <a:tr h="365759">
                <a:tc>
                  <a:txBody>
                    <a:bodyPr/>
                    <a:lstStyle/>
                    <a:p>
                      <a:pPr algn="ctr"/>
                      <a:r>
                        <a:rPr lang="en-US" sz="1050" dirty="0">
                          <a:latin typeface="Arial" panose="020B0604020202020204" pitchFamily="34" charset="0"/>
                          <a:cs typeface="Arial" panose="020B0604020202020204" pitchFamily="34" charset="0"/>
                        </a:rPr>
                        <a:t>4</a:t>
                      </a:r>
                      <a:r>
                        <a:rPr lang="en-US" sz="1050" baseline="30000" dirty="0">
                          <a:latin typeface="Arial" panose="020B0604020202020204" pitchFamily="34" charset="0"/>
                          <a:cs typeface="Arial" panose="020B0604020202020204" pitchFamily="34" charset="0"/>
                        </a:rPr>
                        <a:t>th</a:t>
                      </a:r>
                      <a:r>
                        <a:rPr lang="en-US" sz="1050" dirty="0">
                          <a:latin typeface="Arial" panose="020B0604020202020204" pitchFamily="34" charset="0"/>
                          <a:cs typeface="Arial" panose="020B0604020202020204" pitchFamily="34" charset="0"/>
                        </a:rPr>
                        <a:t> Qtr</a:t>
                      </a:r>
                    </a:p>
                  </a:txBody>
                  <a:tcPr anchor="ctr">
                    <a:solidFill>
                      <a:schemeClr val="bg1">
                        <a:lumMod val="95000"/>
                      </a:schemeClr>
                    </a:solidFill>
                  </a:tcPr>
                </a:tc>
                <a:tc>
                  <a:txBody>
                    <a:bodyPr/>
                    <a:lstStyle/>
                    <a:p>
                      <a:pPr algn="ctr"/>
                      <a:r>
                        <a:rPr lang="en-US" sz="1050" dirty="0">
                          <a:latin typeface="Arial" panose="020B0604020202020204" pitchFamily="34" charset="0"/>
                          <a:cs typeface="Arial" panose="020B0604020202020204" pitchFamily="34" charset="0"/>
                        </a:rPr>
                        <a:t>1</a:t>
                      </a:r>
                      <a:r>
                        <a:rPr lang="en-US" sz="1050" baseline="30000" dirty="0">
                          <a:latin typeface="Arial" panose="020B0604020202020204" pitchFamily="34" charset="0"/>
                          <a:cs typeface="Arial" panose="020B0604020202020204" pitchFamily="34" charset="0"/>
                        </a:rPr>
                        <a:t>st</a:t>
                      </a:r>
                      <a:r>
                        <a:rPr lang="en-US" sz="1050" dirty="0">
                          <a:latin typeface="Arial" panose="020B0604020202020204" pitchFamily="34" charset="0"/>
                          <a:cs typeface="Arial" panose="020B0604020202020204" pitchFamily="34" charset="0"/>
                        </a:rPr>
                        <a:t> Qtr</a:t>
                      </a:r>
                    </a:p>
                  </a:txBody>
                  <a:tcPr anchor="ctr">
                    <a:solidFill>
                      <a:schemeClr val="bg1">
                        <a:lumMod val="95000"/>
                      </a:schemeClr>
                    </a:solidFill>
                  </a:tcPr>
                </a:tc>
                <a:tc>
                  <a:txBody>
                    <a:bodyPr/>
                    <a:lstStyle/>
                    <a:p>
                      <a:pPr algn="ctr"/>
                      <a:r>
                        <a:rPr lang="en-US" sz="1050" dirty="0">
                          <a:latin typeface="Arial" panose="020B0604020202020204" pitchFamily="34" charset="0"/>
                          <a:cs typeface="Arial" panose="020B0604020202020204" pitchFamily="34" charset="0"/>
                        </a:rPr>
                        <a:t>2</a:t>
                      </a:r>
                      <a:r>
                        <a:rPr lang="en-US" sz="1050" baseline="30000" dirty="0">
                          <a:latin typeface="Arial" panose="020B0604020202020204" pitchFamily="34" charset="0"/>
                          <a:cs typeface="Arial" panose="020B0604020202020204" pitchFamily="34" charset="0"/>
                        </a:rPr>
                        <a:t>nd</a:t>
                      </a:r>
                      <a:r>
                        <a:rPr lang="en-US" sz="1050" dirty="0">
                          <a:latin typeface="Arial" panose="020B0604020202020204" pitchFamily="34" charset="0"/>
                          <a:cs typeface="Arial" panose="020B0604020202020204" pitchFamily="34" charset="0"/>
                        </a:rPr>
                        <a:t> Qtr</a:t>
                      </a:r>
                    </a:p>
                  </a:txBody>
                  <a:tcPr anchor="ctr">
                    <a:solidFill>
                      <a:schemeClr val="bg1">
                        <a:lumMod val="95000"/>
                      </a:schemeClr>
                    </a:solidFill>
                  </a:tcPr>
                </a:tc>
                <a:tc>
                  <a:txBody>
                    <a:bodyPr/>
                    <a:lstStyle/>
                    <a:p>
                      <a:pPr algn="ctr"/>
                      <a:r>
                        <a:rPr lang="en-US" sz="1050" dirty="0">
                          <a:latin typeface="Arial" panose="020B0604020202020204" pitchFamily="34" charset="0"/>
                          <a:cs typeface="Arial" panose="020B0604020202020204" pitchFamily="34" charset="0"/>
                        </a:rPr>
                        <a:t>3</a:t>
                      </a:r>
                      <a:r>
                        <a:rPr lang="en-US" sz="1050" baseline="30000" dirty="0">
                          <a:latin typeface="Arial" panose="020B0604020202020204" pitchFamily="34" charset="0"/>
                          <a:cs typeface="Arial" panose="020B0604020202020204" pitchFamily="34" charset="0"/>
                        </a:rPr>
                        <a:t>rd</a:t>
                      </a:r>
                      <a:r>
                        <a:rPr lang="en-US" sz="1050" dirty="0">
                          <a:latin typeface="Arial" panose="020B0604020202020204" pitchFamily="34" charset="0"/>
                          <a:cs typeface="Arial" panose="020B0604020202020204" pitchFamily="34" charset="0"/>
                        </a:rPr>
                        <a:t> Qtr</a:t>
                      </a:r>
                    </a:p>
                  </a:txBody>
                  <a:tcPr anchor="ctr">
                    <a:solidFill>
                      <a:schemeClr val="bg1">
                        <a:lumMod val="95000"/>
                      </a:schemeClr>
                    </a:solidFill>
                  </a:tcPr>
                </a:tc>
                <a:tc>
                  <a:txBody>
                    <a:bodyPr/>
                    <a:lstStyle/>
                    <a:p>
                      <a:pPr algn="ctr"/>
                      <a:r>
                        <a:rPr lang="en-US" sz="1050" dirty="0">
                          <a:latin typeface="Arial" panose="020B0604020202020204" pitchFamily="34" charset="0"/>
                          <a:cs typeface="Arial" panose="020B0604020202020204" pitchFamily="34" charset="0"/>
                        </a:rPr>
                        <a:t>4</a:t>
                      </a:r>
                      <a:r>
                        <a:rPr lang="en-US" sz="1050" baseline="30000" dirty="0">
                          <a:latin typeface="Arial" panose="020B0604020202020204" pitchFamily="34" charset="0"/>
                          <a:cs typeface="Arial" panose="020B0604020202020204" pitchFamily="34" charset="0"/>
                        </a:rPr>
                        <a:t>th</a:t>
                      </a:r>
                      <a:r>
                        <a:rPr lang="en-US" sz="1050" dirty="0">
                          <a:latin typeface="Arial" panose="020B0604020202020204" pitchFamily="34" charset="0"/>
                          <a:cs typeface="Arial" panose="020B0604020202020204" pitchFamily="34" charset="0"/>
                        </a:rPr>
                        <a:t> Qtr</a:t>
                      </a:r>
                    </a:p>
                  </a:txBody>
                  <a:tcPr anchor="ctr">
                    <a:solidFill>
                      <a:schemeClr val="bg1">
                        <a:lumMod val="95000"/>
                      </a:schemeClr>
                    </a:solidFill>
                  </a:tcPr>
                </a:tc>
                <a:tc>
                  <a:txBody>
                    <a:bodyPr/>
                    <a:lstStyle/>
                    <a:p>
                      <a:pPr algn="ctr"/>
                      <a:r>
                        <a:rPr lang="en-US" sz="1050" dirty="0">
                          <a:latin typeface="Arial" panose="020B0604020202020204" pitchFamily="34" charset="0"/>
                          <a:cs typeface="Arial" panose="020B0604020202020204" pitchFamily="34" charset="0"/>
                        </a:rPr>
                        <a:t>1</a:t>
                      </a:r>
                      <a:r>
                        <a:rPr lang="en-US" sz="1050" baseline="30000" dirty="0">
                          <a:latin typeface="Arial" panose="020B0604020202020204" pitchFamily="34" charset="0"/>
                          <a:cs typeface="Arial" panose="020B0604020202020204" pitchFamily="34" charset="0"/>
                        </a:rPr>
                        <a:t>st</a:t>
                      </a:r>
                      <a:r>
                        <a:rPr lang="en-US" sz="1050" dirty="0">
                          <a:latin typeface="Arial" panose="020B0604020202020204" pitchFamily="34" charset="0"/>
                          <a:cs typeface="Arial" panose="020B0604020202020204" pitchFamily="34" charset="0"/>
                        </a:rPr>
                        <a:t> Qtr</a:t>
                      </a:r>
                    </a:p>
                  </a:txBody>
                  <a:tcPr anchor="ctr">
                    <a:solidFill>
                      <a:schemeClr val="bg1">
                        <a:lumMod val="95000"/>
                      </a:schemeClr>
                    </a:solidFill>
                  </a:tcPr>
                </a:tc>
                <a:tc>
                  <a:txBody>
                    <a:bodyPr/>
                    <a:lstStyle/>
                    <a:p>
                      <a:pPr algn="ctr"/>
                      <a:r>
                        <a:rPr lang="en-US" sz="1050" dirty="0">
                          <a:latin typeface="Arial" panose="020B0604020202020204" pitchFamily="34" charset="0"/>
                          <a:cs typeface="Arial" panose="020B0604020202020204" pitchFamily="34" charset="0"/>
                        </a:rPr>
                        <a:t>2</a:t>
                      </a:r>
                      <a:r>
                        <a:rPr lang="en-US" sz="1050" baseline="30000" dirty="0">
                          <a:latin typeface="Arial" panose="020B0604020202020204" pitchFamily="34" charset="0"/>
                          <a:cs typeface="Arial" panose="020B0604020202020204" pitchFamily="34" charset="0"/>
                        </a:rPr>
                        <a:t>nd</a:t>
                      </a:r>
                      <a:r>
                        <a:rPr lang="en-US" sz="1050" dirty="0">
                          <a:latin typeface="Arial" panose="020B0604020202020204" pitchFamily="34" charset="0"/>
                          <a:cs typeface="Arial" panose="020B0604020202020204" pitchFamily="34" charset="0"/>
                        </a:rPr>
                        <a:t> Qtr</a:t>
                      </a:r>
                    </a:p>
                  </a:txBody>
                  <a:tcPr anchor="ctr">
                    <a:solidFill>
                      <a:schemeClr val="bg1">
                        <a:lumMod val="95000"/>
                      </a:schemeClr>
                    </a:solidFill>
                  </a:tcPr>
                </a:tc>
                <a:tc>
                  <a:txBody>
                    <a:bodyPr/>
                    <a:lstStyle/>
                    <a:p>
                      <a:pPr algn="ctr"/>
                      <a:r>
                        <a:rPr lang="en-US" sz="1050" dirty="0">
                          <a:latin typeface="Arial" panose="020B0604020202020204" pitchFamily="34" charset="0"/>
                          <a:cs typeface="Arial" panose="020B0604020202020204" pitchFamily="34" charset="0"/>
                        </a:rPr>
                        <a:t>3</a:t>
                      </a:r>
                      <a:r>
                        <a:rPr lang="en-US" sz="1050" baseline="30000" dirty="0">
                          <a:latin typeface="Arial" panose="020B0604020202020204" pitchFamily="34" charset="0"/>
                          <a:cs typeface="Arial" panose="020B0604020202020204" pitchFamily="34" charset="0"/>
                        </a:rPr>
                        <a:t>rd</a:t>
                      </a:r>
                      <a:r>
                        <a:rPr lang="en-US" sz="1050" dirty="0">
                          <a:latin typeface="Arial" panose="020B0604020202020204" pitchFamily="34" charset="0"/>
                          <a:cs typeface="Arial" panose="020B0604020202020204" pitchFamily="34" charset="0"/>
                        </a:rPr>
                        <a:t> Qtr</a:t>
                      </a:r>
                    </a:p>
                  </a:txBody>
                  <a:tcPr anchor="ctr">
                    <a:solidFill>
                      <a:schemeClr val="bg1">
                        <a:lumMod val="95000"/>
                      </a:schemeClr>
                    </a:solidFill>
                  </a:tcPr>
                </a:tc>
                <a:tc>
                  <a:txBody>
                    <a:bodyPr/>
                    <a:lstStyle/>
                    <a:p>
                      <a:pPr algn="ctr"/>
                      <a:r>
                        <a:rPr lang="en-US" sz="1050" dirty="0">
                          <a:latin typeface="Arial" panose="020B0604020202020204" pitchFamily="34" charset="0"/>
                          <a:cs typeface="Arial" panose="020B0604020202020204" pitchFamily="34" charset="0"/>
                        </a:rPr>
                        <a:t>4</a:t>
                      </a:r>
                      <a:r>
                        <a:rPr lang="en-US" sz="1050" baseline="30000" dirty="0">
                          <a:latin typeface="Arial" panose="020B0604020202020204" pitchFamily="34" charset="0"/>
                          <a:cs typeface="Arial" panose="020B0604020202020204" pitchFamily="34" charset="0"/>
                        </a:rPr>
                        <a:t>th</a:t>
                      </a:r>
                      <a:r>
                        <a:rPr lang="en-US" sz="1050" dirty="0">
                          <a:latin typeface="Arial" panose="020B0604020202020204" pitchFamily="34" charset="0"/>
                          <a:cs typeface="Arial" panose="020B0604020202020204" pitchFamily="34" charset="0"/>
                        </a:rPr>
                        <a:t> Qtr</a:t>
                      </a:r>
                    </a:p>
                  </a:txBody>
                  <a:tcPr anchor="ctr">
                    <a:solidFill>
                      <a:schemeClr val="bg1">
                        <a:lumMod val="95000"/>
                      </a:schemeClr>
                    </a:solidFill>
                  </a:tcPr>
                </a:tc>
                <a:tc>
                  <a:txBody>
                    <a:bodyPr/>
                    <a:lstStyle/>
                    <a:p>
                      <a:pPr algn="ctr"/>
                      <a:r>
                        <a:rPr lang="en-US" sz="1050" dirty="0">
                          <a:latin typeface="Arial" panose="020B0604020202020204" pitchFamily="34" charset="0"/>
                          <a:cs typeface="Arial" panose="020B0604020202020204" pitchFamily="34" charset="0"/>
                        </a:rPr>
                        <a:t>1</a:t>
                      </a:r>
                      <a:r>
                        <a:rPr lang="en-US" sz="1050" baseline="30000" dirty="0">
                          <a:latin typeface="Arial" panose="020B0604020202020204" pitchFamily="34" charset="0"/>
                          <a:cs typeface="Arial" panose="020B0604020202020204" pitchFamily="34" charset="0"/>
                        </a:rPr>
                        <a:t>st</a:t>
                      </a:r>
                      <a:r>
                        <a:rPr lang="en-US" sz="1050" dirty="0">
                          <a:latin typeface="Arial" panose="020B0604020202020204" pitchFamily="34" charset="0"/>
                          <a:cs typeface="Arial" panose="020B0604020202020204" pitchFamily="34" charset="0"/>
                        </a:rPr>
                        <a:t> Qtr</a:t>
                      </a:r>
                    </a:p>
                  </a:txBody>
                  <a:tcPr anchor="ctr">
                    <a:solidFill>
                      <a:schemeClr val="bg1">
                        <a:lumMod val="95000"/>
                      </a:schemeClr>
                    </a:solidFill>
                  </a:tcPr>
                </a:tc>
                <a:extLst>
                  <a:ext uri="{0D108BD9-81ED-4DB2-BD59-A6C34878D82A}">
                    <a16:rowId xmlns:a16="http://schemas.microsoft.com/office/drawing/2014/main" val="10001"/>
                  </a:ext>
                </a:extLst>
              </a:tr>
            </a:tbl>
          </a:graphicData>
        </a:graphic>
      </p:graphicFrame>
      <p:sp>
        <p:nvSpPr>
          <p:cNvPr id="6" name="Title 1"/>
          <p:cNvSpPr txBox="1">
            <a:spLocks/>
          </p:cNvSpPr>
          <p:nvPr/>
        </p:nvSpPr>
        <p:spPr>
          <a:xfrm>
            <a:off x="457200" y="392430"/>
            <a:ext cx="8229600" cy="671195"/>
          </a:xfrm>
          <a:prstGeom prst="rect">
            <a:avLst/>
          </a:prstGeom>
        </p:spPr>
        <p:txBody>
          <a:bodyPr/>
          <a:lstStyle>
            <a:lvl1pPr algn="l" defTabSz="914400" rtl="0" eaLnBrk="1" latinLnBrk="0" hangingPunct="1">
              <a:spcBef>
                <a:spcPct val="0"/>
              </a:spcBef>
              <a:buNone/>
              <a:defRPr sz="3600" b="1" kern="1200">
                <a:solidFill>
                  <a:schemeClr val="accent2"/>
                </a:solidFill>
                <a:latin typeface="Arial" panose="020B0604020202020204" pitchFamily="34" charset="0"/>
                <a:ea typeface="+mj-ea"/>
                <a:cs typeface="Arial" panose="020B0604020202020204" pitchFamily="34" charset="0"/>
              </a:defRPr>
            </a:lvl1pPr>
          </a:lstStyle>
          <a:p>
            <a:r>
              <a:rPr lang="en-US" sz="4000" dirty="0">
                <a:solidFill>
                  <a:srgbClr val="7A9FA1"/>
                </a:solidFill>
              </a:rPr>
              <a:t>Performance Standards</a:t>
            </a:r>
          </a:p>
        </p:txBody>
      </p:sp>
      <p:sp>
        <p:nvSpPr>
          <p:cNvPr id="7" name="Rectangle 6"/>
          <p:cNvSpPr/>
          <p:nvPr/>
        </p:nvSpPr>
        <p:spPr>
          <a:xfrm>
            <a:off x="5956851" y="3785255"/>
            <a:ext cx="685800" cy="232900"/>
          </a:xfrm>
          <a:prstGeom prst="rect">
            <a:avLst/>
          </a:prstGeom>
          <a:solidFill>
            <a:srgbClr val="00768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p:cNvSpPr/>
          <p:nvPr/>
        </p:nvSpPr>
        <p:spPr>
          <a:xfrm>
            <a:off x="5956851" y="4095599"/>
            <a:ext cx="685800" cy="230333"/>
          </a:xfrm>
          <a:prstGeom prst="rect">
            <a:avLst/>
          </a:prstGeom>
          <a:solidFill>
            <a:srgbClr val="F3DD6D"/>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p:cNvSpPr txBox="1"/>
          <p:nvPr/>
        </p:nvSpPr>
        <p:spPr>
          <a:xfrm>
            <a:off x="6642651" y="3753586"/>
            <a:ext cx="1627369" cy="307777"/>
          </a:xfrm>
          <a:prstGeom prst="rect">
            <a:avLst/>
          </a:prstGeom>
          <a:noFill/>
        </p:spPr>
        <p:txBody>
          <a:bodyPr wrap="none" rtlCol="0">
            <a:spAutoFit/>
          </a:bodyPr>
          <a:lstStyle/>
          <a:p>
            <a:r>
              <a:rPr lang="en-US" sz="1400" dirty="0">
                <a:latin typeface="Arial" panose="020B0604020202020204" pitchFamily="34" charset="0"/>
                <a:cs typeface="Arial" panose="020B0604020202020204" pitchFamily="34" charset="0"/>
              </a:rPr>
              <a:t>Quarter Penalized</a:t>
            </a:r>
          </a:p>
        </p:txBody>
      </p:sp>
      <p:sp>
        <p:nvSpPr>
          <p:cNvPr id="10" name="TextBox 9"/>
          <p:cNvSpPr txBox="1"/>
          <p:nvPr/>
        </p:nvSpPr>
        <p:spPr>
          <a:xfrm>
            <a:off x="6642651" y="4061363"/>
            <a:ext cx="1955985" cy="307777"/>
          </a:xfrm>
          <a:prstGeom prst="rect">
            <a:avLst/>
          </a:prstGeom>
          <a:noFill/>
        </p:spPr>
        <p:txBody>
          <a:bodyPr wrap="none" rtlCol="0">
            <a:spAutoFit/>
          </a:bodyPr>
          <a:lstStyle/>
          <a:p>
            <a:r>
              <a:rPr lang="en-US" sz="1400" dirty="0">
                <a:latin typeface="Arial" panose="020B0604020202020204" pitchFamily="34" charset="0"/>
                <a:cs typeface="Arial" panose="020B0604020202020204" pitchFamily="34" charset="0"/>
              </a:rPr>
              <a:t>Quarter Not Penalized</a:t>
            </a:r>
          </a:p>
        </p:txBody>
      </p:sp>
    </p:spTree>
    <p:extLst>
      <p:ext uri="{BB962C8B-B14F-4D97-AF65-F5344CB8AC3E}">
        <p14:creationId xmlns:p14="http://schemas.microsoft.com/office/powerpoint/2010/main" val="368613081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4300" y="1885950"/>
            <a:ext cx="6438900" cy="914400"/>
          </a:xfrm>
        </p:spPr>
        <p:txBody>
          <a:bodyPr/>
          <a:lstStyle/>
          <a:p>
            <a:r>
              <a:rPr lang="en-US" dirty="0"/>
              <a:t>Controversy</a:t>
            </a:r>
            <a:endParaRPr lang="en-US" b="0" dirty="0">
              <a:solidFill>
                <a:srgbClr val="F3D96B"/>
              </a:solidFill>
            </a:endParaRPr>
          </a:p>
        </p:txBody>
      </p:sp>
      <p:sp>
        <p:nvSpPr>
          <p:cNvPr id="3" name="Rectangle 2"/>
          <p:cNvSpPr/>
          <p:nvPr/>
        </p:nvSpPr>
        <p:spPr>
          <a:xfrm>
            <a:off x="33867" y="2647950"/>
            <a:ext cx="2478564" cy="461665"/>
          </a:xfrm>
          <a:prstGeom prst="rect">
            <a:avLst/>
          </a:prstGeom>
        </p:spPr>
        <p:txBody>
          <a:bodyPr wrap="none">
            <a:spAutoFit/>
          </a:bodyPr>
          <a:lstStyle/>
          <a:p>
            <a:r>
              <a:rPr lang="en-US" sz="2400" dirty="0">
                <a:solidFill>
                  <a:srgbClr val="F3D96B"/>
                </a:solidFill>
                <a:latin typeface="Arial" charset="0"/>
                <a:ea typeface="Arial" charset="0"/>
                <a:cs typeface="Arial" charset="0"/>
              </a:rPr>
              <a:t>Measured or Not</a:t>
            </a:r>
            <a:endParaRPr lang="en-US" sz="2400" dirty="0">
              <a:latin typeface="Arial" charset="0"/>
              <a:ea typeface="Arial" charset="0"/>
              <a:cs typeface="Arial" charset="0"/>
            </a:endParaRPr>
          </a:p>
        </p:txBody>
      </p:sp>
    </p:spTree>
    <p:extLst>
      <p:ext uri="{BB962C8B-B14F-4D97-AF65-F5344CB8AC3E}">
        <p14:creationId xmlns:p14="http://schemas.microsoft.com/office/powerpoint/2010/main" val="5133933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Notice of Controversy (FROI/SROI 04)</a:t>
            </a:r>
          </a:p>
        </p:txBody>
      </p:sp>
      <p:sp>
        <p:nvSpPr>
          <p:cNvPr id="3" name="Text Placeholder 2"/>
          <p:cNvSpPr>
            <a:spLocks noGrp="1"/>
          </p:cNvSpPr>
          <p:nvPr>
            <p:ph type="body" sz="quarter" idx="10"/>
          </p:nvPr>
        </p:nvSpPr>
        <p:spPr>
          <a:xfrm>
            <a:off x="685800" y="1504950"/>
            <a:ext cx="8001000" cy="2743200"/>
          </a:xfrm>
        </p:spPr>
        <p:txBody>
          <a:bodyPr/>
          <a:lstStyle/>
          <a:p>
            <a:pPr marL="463550" indent="-463550">
              <a:buSzPct val="100000"/>
              <a:buFont typeface="AppleSDGothicNeo-Regular" charset="-127"/>
              <a:buChar char="◼︎"/>
            </a:pPr>
            <a:r>
              <a:rPr lang="en-US" sz="1800" b="0" dirty="0"/>
              <a:t>If the first transaction received is the FROI 04, this transaction will be used to measure Timely First Report of Injury as well as the two Controversy measurements previously discussed.</a:t>
            </a:r>
            <a:br>
              <a:rPr lang="en-US" sz="1800" b="0" dirty="0"/>
            </a:br>
            <a:endParaRPr lang="en-US" sz="1800" b="0" dirty="0"/>
          </a:p>
          <a:p>
            <a:pPr marL="463550" indent="-463550">
              <a:buSzPct val="100000"/>
              <a:buFont typeface="AppleSDGothicNeo-Regular" charset="-127"/>
              <a:buChar char="◼︎"/>
            </a:pPr>
            <a:r>
              <a:rPr lang="en-US" sz="1800" b="0" dirty="0"/>
              <a:t>If a Notice of Controversy is received, and then a SROI showing payment of indemnity is received prior to a hearing, the Notice of Controversy is measured for timeliness of the filing under §25(3)(e) and §25(2)(a). The SROI will also be measured for timely SROI showing initial payment, timely first payment and timely installment.</a:t>
            </a:r>
          </a:p>
        </p:txBody>
      </p:sp>
    </p:spTree>
    <p:extLst>
      <p:ext uri="{BB962C8B-B14F-4D97-AF65-F5344CB8AC3E}">
        <p14:creationId xmlns:p14="http://schemas.microsoft.com/office/powerpoint/2010/main" val="106655273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Notice of Controversy (FROI/SROI 04)</a:t>
            </a:r>
          </a:p>
        </p:txBody>
      </p:sp>
      <p:sp>
        <p:nvSpPr>
          <p:cNvPr id="3" name="Text Placeholder 2"/>
          <p:cNvSpPr>
            <a:spLocks noGrp="1"/>
          </p:cNvSpPr>
          <p:nvPr>
            <p:ph type="body" sz="quarter" idx="10"/>
          </p:nvPr>
        </p:nvSpPr>
        <p:spPr>
          <a:xfrm>
            <a:off x="685800" y="1352550"/>
            <a:ext cx="8001000" cy="2895600"/>
          </a:xfrm>
        </p:spPr>
        <p:txBody>
          <a:bodyPr/>
          <a:lstStyle/>
          <a:p>
            <a:pPr marL="463550" indent="-463550">
              <a:buSzPct val="100000"/>
              <a:buFont typeface="AppleSDGothicNeo-Regular" charset="-127"/>
              <a:buChar char="◼︎"/>
            </a:pPr>
            <a:r>
              <a:rPr lang="en-US" sz="1800" b="0" dirty="0"/>
              <a:t>If the controversy transaction shows no lost time, but a subsequent transaction is received showing lost time (1 day), the controversy is measured regardless of the quarter the transaction was made using the received date of the controversy.</a:t>
            </a:r>
            <a:br>
              <a:rPr lang="en-US" sz="1800" b="0" dirty="0"/>
            </a:br>
            <a:endParaRPr lang="en-US" sz="1800" b="0" dirty="0"/>
          </a:p>
          <a:p>
            <a:pPr marL="463550" indent="-463550">
              <a:buSzPct val="100000"/>
              <a:buFont typeface="AppleSDGothicNeo-Regular" charset="-127"/>
              <a:buChar char="◼︎"/>
            </a:pPr>
            <a:r>
              <a:rPr lang="en-US" sz="1800" b="0" dirty="0"/>
              <a:t>If the controversy has a type of loss code of 02- Occupational Disease or 03- Cumulative Injury, the transaction is excluded from measurement. </a:t>
            </a:r>
            <a:br>
              <a:rPr lang="en-US" sz="1800" b="0" dirty="0"/>
            </a:br>
            <a:endParaRPr lang="en-US" sz="1800" b="0" dirty="0"/>
          </a:p>
          <a:p>
            <a:pPr marL="463550" indent="-463550">
              <a:buSzPct val="100000"/>
              <a:buFont typeface="AppleSDGothicNeo-Regular" charset="-127"/>
              <a:buChar char="◼︎"/>
            </a:pPr>
            <a:r>
              <a:rPr lang="en-US" sz="1800" b="0" dirty="0"/>
              <a:t>If the type of loss code is subsequently changed to 01- Traumatic Injury the initial controversy is measured.</a:t>
            </a:r>
          </a:p>
        </p:txBody>
      </p:sp>
    </p:spTree>
    <p:extLst>
      <p:ext uri="{BB962C8B-B14F-4D97-AF65-F5344CB8AC3E}">
        <p14:creationId xmlns:p14="http://schemas.microsoft.com/office/powerpoint/2010/main" val="124992501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Notice of Controversy (FROI/SROI 04)</a:t>
            </a:r>
          </a:p>
        </p:txBody>
      </p:sp>
      <p:sp>
        <p:nvSpPr>
          <p:cNvPr id="3" name="Text Placeholder 2"/>
          <p:cNvSpPr>
            <a:spLocks noGrp="1"/>
          </p:cNvSpPr>
          <p:nvPr>
            <p:ph type="body" sz="quarter" idx="10"/>
          </p:nvPr>
        </p:nvSpPr>
        <p:spPr>
          <a:xfrm>
            <a:off x="685800" y="1428750"/>
            <a:ext cx="8001000" cy="2819400"/>
          </a:xfrm>
        </p:spPr>
        <p:txBody>
          <a:bodyPr/>
          <a:lstStyle/>
          <a:p>
            <a:pPr marL="342900" indent="-342900">
              <a:lnSpc>
                <a:spcPts val="1800"/>
              </a:lnSpc>
              <a:spcBef>
                <a:spcPts val="1300"/>
              </a:spcBef>
              <a:buSzPct val="100000"/>
              <a:buFont typeface="AppleSDGothicNeo-Regular" charset="-127"/>
              <a:buChar char="◼"/>
            </a:pPr>
            <a:r>
              <a:rPr lang="en-US" sz="1800" b="0" dirty="0"/>
              <a:t>If the controversy is raising solely coverage issues 3a-3g, the transaction is excluded from measurement. </a:t>
            </a:r>
            <a:br>
              <a:rPr lang="en-US" sz="1800" b="0" dirty="0"/>
            </a:br>
            <a:endParaRPr lang="en-US" sz="1800" b="0" dirty="0"/>
          </a:p>
          <a:p>
            <a:pPr marL="342900" indent="-342900">
              <a:lnSpc>
                <a:spcPts val="1800"/>
              </a:lnSpc>
              <a:spcBef>
                <a:spcPts val="1300"/>
              </a:spcBef>
              <a:buSzPct val="100000"/>
              <a:buFont typeface="AppleSDGothicNeo-Regular" charset="-127"/>
              <a:buChar char="◼"/>
            </a:pPr>
            <a:r>
              <a:rPr lang="en-US" sz="1800" b="0" dirty="0"/>
              <a:t>If a subsequent FROI/SROI 02 is filed updating the controversy reasons to include issues other than 3a-3g, the initial controversy will be measured.</a:t>
            </a:r>
          </a:p>
        </p:txBody>
      </p:sp>
    </p:spTree>
    <p:extLst>
      <p:ext uri="{BB962C8B-B14F-4D97-AF65-F5344CB8AC3E}">
        <p14:creationId xmlns:p14="http://schemas.microsoft.com/office/powerpoint/2010/main" val="147817844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4300" y="1885950"/>
            <a:ext cx="6438900" cy="914400"/>
          </a:xfrm>
        </p:spPr>
        <p:txBody>
          <a:bodyPr/>
          <a:lstStyle/>
          <a:p>
            <a:r>
              <a:rPr lang="en-US" dirty="0"/>
              <a:t>Request for Review</a:t>
            </a:r>
            <a:endParaRPr lang="en-US" b="0" dirty="0">
              <a:solidFill>
                <a:srgbClr val="F3D96B"/>
              </a:solidFill>
            </a:endParaRPr>
          </a:p>
        </p:txBody>
      </p:sp>
      <p:sp>
        <p:nvSpPr>
          <p:cNvPr id="3" name="Rectangle 2"/>
          <p:cNvSpPr/>
          <p:nvPr/>
        </p:nvSpPr>
        <p:spPr>
          <a:xfrm>
            <a:off x="33867" y="2647950"/>
            <a:ext cx="5817618" cy="461665"/>
          </a:xfrm>
          <a:prstGeom prst="rect">
            <a:avLst/>
          </a:prstGeom>
        </p:spPr>
        <p:txBody>
          <a:bodyPr wrap="none">
            <a:spAutoFit/>
          </a:bodyPr>
          <a:lstStyle/>
          <a:p>
            <a:r>
              <a:rPr lang="en-US" sz="2400" dirty="0">
                <a:solidFill>
                  <a:srgbClr val="F3D96B"/>
                </a:solidFill>
                <a:latin typeface="Arial" charset="0"/>
                <a:ea typeface="Arial" charset="0"/>
                <a:cs typeface="Arial" charset="0"/>
              </a:rPr>
              <a:t>Implementation of 2017 Reform Changes</a:t>
            </a:r>
            <a:endParaRPr lang="en-US" sz="2400" dirty="0">
              <a:latin typeface="Arial" charset="0"/>
              <a:ea typeface="Arial" charset="0"/>
              <a:cs typeface="Arial" charset="0"/>
            </a:endParaRPr>
          </a:p>
        </p:txBody>
      </p:sp>
    </p:spTree>
    <p:extLst>
      <p:ext uri="{BB962C8B-B14F-4D97-AF65-F5344CB8AC3E}">
        <p14:creationId xmlns:p14="http://schemas.microsoft.com/office/powerpoint/2010/main" val="204190624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Request for Review</a:t>
            </a:r>
          </a:p>
        </p:txBody>
      </p:sp>
      <p:sp>
        <p:nvSpPr>
          <p:cNvPr id="3" name="Text Placeholder 2"/>
          <p:cNvSpPr>
            <a:spLocks noGrp="1"/>
          </p:cNvSpPr>
          <p:nvPr>
            <p:ph type="body" sz="quarter" idx="10"/>
          </p:nvPr>
        </p:nvSpPr>
        <p:spPr/>
        <p:txBody>
          <a:bodyPr/>
          <a:lstStyle/>
          <a:p>
            <a:pPr indent="0">
              <a:buNone/>
            </a:pPr>
            <a:r>
              <a:rPr lang="en-US" dirty="0"/>
              <a:t>§25(3)(e), §25(2)(a) and §25(1)(e) Penalty Process</a:t>
            </a:r>
          </a:p>
          <a:p>
            <a:pPr indent="0">
              <a:buNone/>
            </a:pPr>
            <a:endParaRPr lang="en-US" dirty="0"/>
          </a:p>
        </p:txBody>
      </p:sp>
      <p:sp>
        <p:nvSpPr>
          <p:cNvPr id="4" name="Content Placeholder 2"/>
          <p:cNvSpPr txBox="1">
            <a:spLocks/>
          </p:cNvSpPr>
          <p:nvPr/>
        </p:nvSpPr>
        <p:spPr>
          <a:xfrm>
            <a:off x="685800" y="1733550"/>
            <a:ext cx="7467600" cy="3211514"/>
          </a:xfrm>
          <a:prstGeom prst="rect">
            <a:avLst/>
          </a:prstGeom>
        </p:spPr>
        <p:txBody>
          <a:bodyPr/>
          <a:lstStyle>
            <a:lvl1pPr marL="0" indent="-274320" algn="l" defTabSz="914400" rtl="0" eaLnBrk="1" latinLnBrk="0" hangingPunct="1">
              <a:lnSpc>
                <a:spcPct val="100000"/>
              </a:lnSpc>
              <a:spcBef>
                <a:spcPts val="800"/>
              </a:spcBef>
              <a:buClr>
                <a:schemeClr val="accent2"/>
              </a:buClr>
              <a:buSzPct val="80000"/>
              <a:buFont typeface="LucidaGrande" charset="0"/>
              <a:buChar char="►"/>
              <a:defRPr sz="2400" b="1" kern="1200">
                <a:solidFill>
                  <a:srgbClr val="646569"/>
                </a:solidFill>
                <a:latin typeface="Arial" panose="020B0604020202020204" pitchFamily="34" charset="0"/>
                <a:ea typeface="+mn-ea"/>
                <a:cs typeface="Arial" panose="020B0604020202020204" pitchFamily="34" charset="0"/>
              </a:defRPr>
            </a:lvl1pPr>
            <a:lvl2pPr marL="685800" indent="-182880" algn="l" defTabSz="914400" rtl="0" eaLnBrk="1" latinLnBrk="0" hangingPunct="1">
              <a:lnSpc>
                <a:spcPct val="100000"/>
              </a:lnSpc>
              <a:spcBef>
                <a:spcPts val="800"/>
              </a:spcBef>
              <a:buClr>
                <a:schemeClr val="accent2"/>
              </a:buClr>
              <a:buFont typeface="Wingdings" charset="2"/>
              <a:buChar char="§"/>
              <a:defRPr sz="1800" kern="1200">
                <a:solidFill>
                  <a:srgbClr val="646569"/>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spcBef>
                <a:spcPct val="20000"/>
              </a:spcBef>
              <a:buFont typeface="Arial" panose="020B0604020202020204" pitchFamily="34" charset="0"/>
              <a:buChar char="•"/>
              <a:defRPr sz="2400" kern="1200">
                <a:solidFill>
                  <a:srgbClr val="646569"/>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spcBef>
                <a:spcPct val="20000"/>
              </a:spcBef>
              <a:buFont typeface="Arial" panose="020B0604020202020204" pitchFamily="34" charset="0"/>
              <a:buChar char="–"/>
              <a:defRPr sz="2000" kern="1200">
                <a:solidFill>
                  <a:srgbClr val="646569"/>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spcBef>
                <a:spcPct val="20000"/>
              </a:spcBef>
              <a:buFont typeface="Arial" panose="020B0604020202020204" pitchFamily="34" charset="0"/>
              <a:buChar char="»"/>
              <a:defRPr sz="2000" kern="1200">
                <a:solidFill>
                  <a:srgbClr val="646569"/>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347472" indent="-347472">
              <a:lnSpc>
                <a:spcPts val="1800"/>
              </a:lnSpc>
              <a:buSzPct val="100000"/>
              <a:buFont typeface="AppleSDGothicNeo-Regular" charset="-127"/>
              <a:buChar char="◼"/>
            </a:pPr>
            <a:r>
              <a:rPr lang="en-US" sz="1800" b="0" dirty="0"/>
              <a:t>Reports are posted using the </a:t>
            </a:r>
            <a:r>
              <a:rPr lang="en-US" sz="1800" b="0" dirty="0" err="1"/>
              <a:t>Payor</a:t>
            </a:r>
            <a:r>
              <a:rPr lang="en-US" sz="1800" b="0" dirty="0"/>
              <a:t> Compliance web application on the Board’s web site at www.wcb.ny.gov on the 15th of the month, or next business day, after the quarter being measured. </a:t>
            </a:r>
            <a:br>
              <a:rPr lang="en-US" sz="1800" b="0" dirty="0"/>
            </a:br>
            <a:endParaRPr lang="en-US" sz="1800" b="0" dirty="0"/>
          </a:p>
          <a:p>
            <a:pPr marL="347472" indent="-347472">
              <a:lnSpc>
                <a:spcPts val="1800"/>
              </a:lnSpc>
              <a:buSzPct val="100000"/>
              <a:buFont typeface="AppleSDGothicNeo-Regular" charset="-127"/>
              <a:buChar char="◼"/>
            </a:pPr>
            <a:r>
              <a:rPr lang="en-US" sz="1800" b="0" dirty="0"/>
              <a:t>“Proposed Penalty” letters or “Met Performance” letters are mailed the same day the reports are posted, but are postdated 2 days later.</a:t>
            </a:r>
            <a:br>
              <a:rPr lang="en-US" sz="1800" b="0" dirty="0"/>
            </a:br>
            <a:endParaRPr lang="en-US" sz="1800" b="0" dirty="0"/>
          </a:p>
          <a:p>
            <a:pPr marL="347472" indent="-347472">
              <a:lnSpc>
                <a:spcPts val="1800"/>
              </a:lnSpc>
              <a:buSzPct val="100000"/>
              <a:buFont typeface="AppleSDGothicNeo-Regular" charset="-127"/>
              <a:buChar char="◼"/>
            </a:pPr>
            <a:r>
              <a:rPr lang="en-US" sz="1800" b="0" dirty="0"/>
              <a:t>The Carrier/TPA will have 30 days from the date of the proposed penalty notice to review the cases that are considered late and request review.</a:t>
            </a: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rot="19319262">
            <a:off x="7999393" y="3518170"/>
            <a:ext cx="622167" cy="1198969"/>
          </a:xfrm>
          <a:prstGeom prst="rect">
            <a:avLst/>
          </a:prstGeom>
        </p:spPr>
      </p:pic>
    </p:spTree>
    <p:extLst>
      <p:ext uri="{BB962C8B-B14F-4D97-AF65-F5344CB8AC3E}">
        <p14:creationId xmlns:p14="http://schemas.microsoft.com/office/powerpoint/2010/main" val="143538824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Request for Review</a:t>
            </a:r>
          </a:p>
        </p:txBody>
      </p:sp>
      <p:sp>
        <p:nvSpPr>
          <p:cNvPr id="3" name="Text Placeholder 2"/>
          <p:cNvSpPr>
            <a:spLocks noGrp="1"/>
          </p:cNvSpPr>
          <p:nvPr>
            <p:ph type="body" sz="quarter" idx="10"/>
          </p:nvPr>
        </p:nvSpPr>
        <p:spPr/>
        <p:txBody>
          <a:bodyPr/>
          <a:lstStyle/>
          <a:p>
            <a:pPr indent="0">
              <a:buNone/>
            </a:pPr>
            <a:r>
              <a:rPr lang="en-US" dirty="0"/>
              <a:t>§25(3)(e), §25(2)(a) and §25(1)(e) Penalty Process</a:t>
            </a:r>
          </a:p>
          <a:p>
            <a:pPr indent="0">
              <a:buNone/>
            </a:pPr>
            <a:endParaRPr lang="en-US" dirty="0"/>
          </a:p>
        </p:txBody>
      </p:sp>
      <p:sp>
        <p:nvSpPr>
          <p:cNvPr id="4" name="Content Placeholder 2"/>
          <p:cNvSpPr txBox="1">
            <a:spLocks/>
          </p:cNvSpPr>
          <p:nvPr/>
        </p:nvSpPr>
        <p:spPr>
          <a:xfrm>
            <a:off x="685800" y="1809750"/>
            <a:ext cx="7391400" cy="3135314"/>
          </a:xfrm>
          <a:prstGeom prst="rect">
            <a:avLst/>
          </a:prstGeom>
        </p:spPr>
        <p:txBody>
          <a:bodyPr/>
          <a:lstStyle>
            <a:lvl1pPr marL="0" indent="-274320" algn="l" defTabSz="914400" rtl="0" eaLnBrk="1" latinLnBrk="0" hangingPunct="1">
              <a:lnSpc>
                <a:spcPct val="100000"/>
              </a:lnSpc>
              <a:spcBef>
                <a:spcPts val="800"/>
              </a:spcBef>
              <a:buClr>
                <a:schemeClr val="accent2"/>
              </a:buClr>
              <a:buSzPct val="80000"/>
              <a:buFont typeface="LucidaGrande" charset="0"/>
              <a:buChar char="►"/>
              <a:defRPr sz="2400" b="1" kern="1200">
                <a:solidFill>
                  <a:srgbClr val="646569"/>
                </a:solidFill>
                <a:latin typeface="Arial" panose="020B0604020202020204" pitchFamily="34" charset="0"/>
                <a:ea typeface="+mn-ea"/>
                <a:cs typeface="Arial" panose="020B0604020202020204" pitchFamily="34" charset="0"/>
              </a:defRPr>
            </a:lvl1pPr>
            <a:lvl2pPr marL="685800" indent="-182880" algn="l" defTabSz="914400" rtl="0" eaLnBrk="1" latinLnBrk="0" hangingPunct="1">
              <a:lnSpc>
                <a:spcPct val="100000"/>
              </a:lnSpc>
              <a:spcBef>
                <a:spcPts val="800"/>
              </a:spcBef>
              <a:buClr>
                <a:schemeClr val="accent2"/>
              </a:buClr>
              <a:buFont typeface="Wingdings" charset="2"/>
              <a:buChar char="§"/>
              <a:defRPr sz="1800" kern="1200">
                <a:solidFill>
                  <a:srgbClr val="646569"/>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spcBef>
                <a:spcPct val="20000"/>
              </a:spcBef>
              <a:buFont typeface="Arial" panose="020B0604020202020204" pitchFamily="34" charset="0"/>
              <a:buChar char="•"/>
              <a:defRPr sz="2400" kern="1200">
                <a:solidFill>
                  <a:srgbClr val="646569"/>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spcBef>
                <a:spcPct val="20000"/>
              </a:spcBef>
              <a:buFont typeface="Arial" panose="020B0604020202020204" pitchFamily="34" charset="0"/>
              <a:buChar char="–"/>
              <a:defRPr sz="2000" kern="1200">
                <a:solidFill>
                  <a:srgbClr val="646569"/>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spcBef>
                <a:spcPct val="20000"/>
              </a:spcBef>
              <a:buFont typeface="Arial" panose="020B0604020202020204" pitchFamily="34" charset="0"/>
              <a:buChar char="»"/>
              <a:defRPr sz="2000" kern="1200">
                <a:solidFill>
                  <a:srgbClr val="646569"/>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342900" indent="-342900">
              <a:lnSpc>
                <a:spcPts val="1800"/>
              </a:lnSpc>
              <a:spcBef>
                <a:spcPts val="300"/>
              </a:spcBef>
              <a:buSzPct val="100000"/>
              <a:buFont typeface="AppleSDGothicNeo-Regular" charset="-127"/>
              <a:buChar char="◼"/>
            </a:pPr>
            <a:r>
              <a:rPr lang="en-US" sz="1800" b="0" dirty="0"/>
              <a:t>The Carrier/TPA must request review of the case(s) electronically on the Board’s webpage using the </a:t>
            </a:r>
            <a:r>
              <a:rPr lang="en-US" sz="1800" b="0" dirty="0" err="1"/>
              <a:t>Payor</a:t>
            </a:r>
            <a:r>
              <a:rPr lang="en-US" sz="1800" b="0" dirty="0"/>
              <a:t> Compliance web  application.</a:t>
            </a:r>
            <a:br>
              <a:rPr lang="en-US" sz="1800" b="0" dirty="0"/>
            </a:br>
            <a:endParaRPr lang="en-US" sz="1800" b="0" dirty="0"/>
          </a:p>
          <a:p>
            <a:pPr marL="342900" indent="-342900">
              <a:lnSpc>
                <a:spcPts val="1800"/>
              </a:lnSpc>
              <a:spcBef>
                <a:spcPts val="300"/>
              </a:spcBef>
              <a:buSzPct val="100000"/>
              <a:buFont typeface="AppleSDGothicNeo-Regular" charset="-127"/>
              <a:buChar char="◼"/>
            </a:pPr>
            <a:r>
              <a:rPr lang="en-US" sz="1800" b="0" dirty="0"/>
              <a:t>The Carrier/TPA must state the reason(s) for their request for review (text box) and will be able to upload and attach proof to their request. Carrier must click “Request Submitted” for each review requested.</a:t>
            </a:r>
            <a:br>
              <a:rPr lang="en-US" sz="1800" b="0" dirty="0"/>
            </a:br>
            <a:endParaRPr lang="en-US" sz="1800" b="0" dirty="0"/>
          </a:p>
          <a:p>
            <a:pPr marL="342900" indent="-342900">
              <a:lnSpc>
                <a:spcPts val="1800"/>
              </a:lnSpc>
              <a:spcBef>
                <a:spcPts val="300"/>
              </a:spcBef>
              <a:buSzPct val="100000"/>
              <a:buFont typeface="AppleSDGothicNeo-Regular" charset="-127"/>
              <a:buChar char="◼"/>
            </a:pPr>
            <a:r>
              <a:rPr lang="en-US" sz="1800" b="0" dirty="0"/>
              <a:t>After 30 days has lapsed, the Board will review the Carrier’s/TPA’s request for review and determine whether the penalty should be upheld or withdrawn.</a:t>
            </a: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rot="19319262">
            <a:off x="8205939" y="3550563"/>
            <a:ext cx="622167" cy="1198969"/>
          </a:xfrm>
          <a:prstGeom prst="rect">
            <a:avLst/>
          </a:prstGeom>
        </p:spPr>
      </p:pic>
    </p:spTree>
    <p:extLst>
      <p:ext uri="{BB962C8B-B14F-4D97-AF65-F5344CB8AC3E}">
        <p14:creationId xmlns:p14="http://schemas.microsoft.com/office/powerpoint/2010/main" val="114878354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half" idx="2"/>
          </p:nvPr>
        </p:nvSpPr>
        <p:spPr>
          <a:xfrm>
            <a:off x="762000" y="1276350"/>
            <a:ext cx="7543800" cy="3581400"/>
          </a:xfrm>
        </p:spPr>
        <p:txBody>
          <a:bodyPr/>
          <a:lstStyle/>
          <a:p>
            <a:pPr marL="0" indent="0">
              <a:lnSpc>
                <a:spcPts val="2000"/>
              </a:lnSpc>
              <a:buNone/>
            </a:pPr>
            <a:r>
              <a:rPr lang="en-US" sz="1800" dirty="0"/>
              <a:t>If the penalty is withdrawn for a §25(3)(e) penalty, the Carrier/TPA will be able to view this on the </a:t>
            </a:r>
            <a:r>
              <a:rPr lang="en-US" sz="1800" dirty="0" err="1"/>
              <a:t>Payor</a:t>
            </a:r>
            <a:r>
              <a:rPr lang="en-US" sz="1800" dirty="0"/>
              <a:t> Compliance web application, their penalty amount and percentage of timely filings for that quarter will be updated with new figures.</a:t>
            </a:r>
          </a:p>
          <a:p>
            <a:pPr marL="574675" lvl="1" indent="-346075">
              <a:lnSpc>
                <a:spcPts val="2000"/>
              </a:lnSpc>
              <a:spcBef>
                <a:spcPts val="800"/>
              </a:spcBef>
              <a:buFont typeface="AppleSDGothicNeo-Regular" charset="-127"/>
              <a:buChar char="◼"/>
            </a:pPr>
            <a:r>
              <a:rPr lang="en-US" sz="1600" dirty="0"/>
              <a:t>If withdrawing a penalty results in the carrier meeting the performance standard for §25(3)(e) penalties, the carrier will be notified that they have met the performance standard and that additional penalties are waived.</a:t>
            </a:r>
          </a:p>
          <a:p>
            <a:pPr marL="574675" lvl="1" indent="-346075">
              <a:lnSpc>
                <a:spcPts val="2000"/>
              </a:lnSpc>
              <a:spcBef>
                <a:spcPts val="800"/>
              </a:spcBef>
              <a:buFont typeface="AppleSDGothicNeo-Regular" charset="-127"/>
              <a:buChar char="◼"/>
            </a:pPr>
            <a:r>
              <a:rPr lang="en-US" sz="1600" dirty="0"/>
              <a:t>Wait for invoice to make payment of penalty (see invoice process).</a:t>
            </a:r>
          </a:p>
          <a:p>
            <a:pPr marL="0" indent="0">
              <a:lnSpc>
                <a:spcPts val="2000"/>
              </a:lnSpc>
              <a:spcBef>
                <a:spcPts val="2000"/>
              </a:spcBef>
              <a:buNone/>
            </a:pPr>
            <a:r>
              <a:rPr lang="en-US" sz="1800" dirty="0"/>
              <a:t>If the penalty is withdrawn for a §25(2)(a) or §25(1)(e) penalty, the Carrier/TPA will receive an Administrative Decision advising of the withdrawal.</a:t>
            </a:r>
          </a:p>
        </p:txBody>
      </p:sp>
      <p:sp>
        <p:nvSpPr>
          <p:cNvPr id="5" name="Title 1"/>
          <p:cNvSpPr txBox="1">
            <a:spLocks/>
          </p:cNvSpPr>
          <p:nvPr/>
        </p:nvSpPr>
        <p:spPr>
          <a:xfrm>
            <a:off x="457200" y="443343"/>
            <a:ext cx="6019800" cy="620282"/>
          </a:xfrm>
          <a:prstGeom prst="rect">
            <a:avLst/>
          </a:prstGeom>
        </p:spPr>
        <p:txBody>
          <a:bodyPr/>
          <a:lstStyle>
            <a:lvl1pPr algn="l" defTabSz="914400" rtl="0" eaLnBrk="1" latinLnBrk="0" hangingPunct="1">
              <a:spcBef>
                <a:spcPct val="0"/>
              </a:spcBef>
              <a:buNone/>
              <a:defRPr sz="3600" b="1" kern="1200">
                <a:solidFill>
                  <a:schemeClr val="accent2"/>
                </a:solidFill>
                <a:latin typeface="Arial" panose="020B0604020202020204" pitchFamily="34" charset="0"/>
                <a:ea typeface="+mj-ea"/>
                <a:cs typeface="Arial" panose="020B0604020202020204" pitchFamily="34" charset="0"/>
              </a:defRPr>
            </a:lvl1pPr>
          </a:lstStyle>
          <a:p>
            <a:r>
              <a:rPr lang="en-US" dirty="0"/>
              <a:t>Penalty Withdrawn</a:t>
            </a:r>
          </a:p>
        </p:txBody>
      </p:sp>
    </p:spTree>
    <p:extLst>
      <p:ext uri="{BB962C8B-B14F-4D97-AF65-F5344CB8AC3E}">
        <p14:creationId xmlns:p14="http://schemas.microsoft.com/office/powerpoint/2010/main" val="26088621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441158" y="361949"/>
            <a:ext cx="8229600" cy="838199"/>
          </a:xfrm>
        </p:spPr>
        <p:txBody>
          <a:bodyPr/>
          <a:lstStyle/>
          <a:p>
            <a:r>
              <a:rPr lang="en-US" sz="4000" dirty="0">
                <a:solidFill>
                  <a:srgbClr val="7A9FA1"/>
                </a:solidFill>
              </a:rPr>
              <a:t>Agenda</a:t>
            </a:r>
          </a:p>
        </p:txBody>
      </p:sp>
      <p:sp>
        <p:nvSpPr>
          <p:cNvPr id="4" name="Content Placeholder 3"/>
          <p:cNvSpPr>
            <a:spLocks noGrp="1"/>
          </p:cNvSpPr>
          <p:nvPr>
            <p:ph sz="half" idx="2"/>
          </p:nvPr>
        </p:nvSpPr>
        <p:spPr>
          <a:xfrm>
            <a:off x="475025" y="1276349"/>
            <a:ext cx="4275221" cy="2667002"/>
          </a:xfrm>
        </p:spPr>
        <p:txBody>
          <a:bodyPr/>
          <a:lstStyle/>
          <a:p>
            <a:r>
              <a:rPr lang="en-US" sz="2000" dirty="0"/>
              <a:t>Introductions/Welcome</a:t>
            </a:r>
          </a:p>
          <a:p>
            <a:r>
              <a:rPr lang="en-US" sz="2000" dirty="0"/>
              <a:t>How We Are Measuring</a:t>
            </a:r>
          </a:p>
          <a:p>
            <a:pPr lvl="1">
              <a:spcBef>
                <a:spcPts val="400"/>
              </a:spcBef>
            </a:pPr>
            <a:r>
              <a:rPr lang="en-US" sz="1800" dirty="0"/>
              <a:t>Timeliness of Controversy</a:t>
            </a:r>
          </a:p>
          <a:p>
            <a:pPr>
              <a:spcBef>
                <a:spcPts val="600"/>
              </a:spcBef>
            </a:pPr>
            <a:r>
              <a:rPr lang="en-US" sz="2000" dirty="0"/>
              <a:t>Monitoring Compliance</a:t>
            </a:r>
          </a:p>
          <a:p>
            <a:pPr lvl="1">
              <a:spcBef>
                <a:spcPts val="400"/>
              </a:spcBef>
            </a:pPr>
            <a:r>
              <a:rPr lang="en-US" sz="1800" dirty="0"/>
              <a:t>Timeliness of Controversy</a:t>
            </a:r>
          </a:p>
          <a:p>
            <a:pPr>
              <a:spcBef>
                <a:spcPts val="600"/>
              </a:spcBef>
            </a:pPr>
            <a:r>
              <a:rPr lang="en-US" sz="2000" dirty="0"/>
              <a:t>Controversy</a:t>
            </a:r>
          </a:p>
          <a:p>
            <a:pPr lvl="1">
              <a:spcBef>
                <a:spcPts val="400"/>
              </a:spcBef>
            </a:pPr>
            <a:r>
              <a:rPr lang="en-US" sz="1800" dirty="0"/>
              <a:t>Measured or Not</a:t>
            </a:r>
          </a:p>
        </p:txBody>
      </p:sp>
      <p:sp>
        <p:nvSpPr>
          <p:cNvPr id="6" name="Content Placeholder 3"/>
          <p:cNvSpPr txBox="1">
            <a:spLocks/>
          </p:cNvSpPr>
          <p:nvPr/>
        </p:nvSpPr>
        <p:spPr>
          <a:xfrm>
            <a:off x="4784113" y="1276349"/>
            <a:ext cx="4275221" cy="3809999"/>
          </a:xfrm>
          <a:prstGeom prst="rect">
            <a:avLst/>
          </a:prstGeom>
        </p:spPr>
        <p:txBody>
          <a:bodyPr vert="horz" lIns="0" tIns="0" rIns="0" bIns="0" rtlCol="0" anchor="t">
            <a:noAutofit/>
          </a:bodyPr>
          <a:lstStyle>
            <a:lvl1pPr marL="320040" indent="-320040" algn="l" defTabSz="914400" rtl="0" eaLnBrk="1" latinLnBrk="0" hangingPunct="1">
              <a:lnSpc>
                <a:spcPct val="100000"/>
              </a:lnSpc>
              <a:spcBef>
                <a:spcPts val="800"/>
              </a:spcBef>
              <a:buClr>
                <a:schemeClr val="accent2"/>
              </a:buClr>
              <a:buSzPct val="100000"/>
              <a:buFont typeface="+mj-lt"/>
              <a:buAutoNum type="arabicPeriod"/>
              <a:defRPr sz="2200" b="1" kern="1200">
                <a:solidFill>
                  <a:srgbClr val="646569"/>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100000"/>
              </a:lnSpc>
              <a:spcBef>
                <a:spcPts val="750"/>
              </a:spcBef>
              <a:buClr>
                <a:schemeClr val="accent2"/>
              </a:buClr>
              <a:buFont typeface="Wingdings" charset="2"/>
              <a:buChar char="§"/>
              <a:defRPr sz="2000" kern="1200">
                <a:solidFill>
                  <a:srgbClr val="646569"/>
                </a:solidFill>
                <a:latin typeface="Arial" panose="020B0604020202020204" pitchFamily="34" charset="0"/>
                <a:ea typeface="+mn-ea"/>
                <a:cs typeface="Arial" panose="020B0604020202020204" pitchFamily="34" charset="0"/>
              </a:defRPr>
            </a:lvl2pPr>
            <a:lvl3pPr marL="1005840" indent="-182880" algn="l" defTabSz="914400" rtl="0" eaLnBrk="1" latinLnBrk="0" hangingPunct="1">
              <a:spcBef>
                <a:spcPts val="420"/>
              </a:spcBef>
              <a:buFont typeface="Arial" panose="020B0604020202020204" pitchFamily="34" charset="0"/>
              <a:buChar char="•"/>
              <a:defRPr sz="1800" kern="1200">
                <a:solidFill>
                  <a:srgbClr val="646569"/>
                </a:solidFill>
                <a:latin typeface="Arial" panose="020B0604020202020204" pitchFamily="34" charset="0"/>
                <a:ea typeface="+mn-ea"/>
                <a:cs typeface="Arial" panose="020B0604020202020204" pitchFamily="34" charset="0"/>
              </a:defRPr>
            </a:lvl3pPr>
            <a:lvl4pPr marL="1280160" indent="-182880" algn="l" defTabSz="914400" rtl="0" eaLnBrk="1" latinLnBrk="0" hangingPunct="1">
              <a:spcBef>
                <a:spcPts val="400"/>
              </a:spcBef>
              <a:buFont typeface="Arial" panose="020B0604020202020204" pitchFamily="34" charset="0"/>
              <a:buChar char="–"/>
              <a:defRPr sz="1600" kern="1200">
                <a:solidFill>
                  <a:srgbClr val="646569"/>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spcBef>
                <a:spcPct val="20000"/>
              </a:spcBef>
              <a:buFont typeface="Arial" panose="020B0604020202020204" pitchFamily="34" charset="0"/>
              <a:buChar char="»"/>
              <a:defRPr sz="1200" kern="1200">
                <a:solidFill>
                  <a:srgbClr val="646569"/>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spcBef>
                <a:spcPct val="20000"/>
              </a:spcBef>
              <a:buFont typeface="Arial" panose="020B0604020202020204" pitchFamily="34" charset="0"/>
              <a:buChar char="•"/>
              <a:defRPr sz="16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16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16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1600" kern="1200">
                <a:solidFill>
                  <a:schemeClr val="tx1"/>
                </a:solidFill>
                <a:latin typeface="+mn-lt"/>
                <a:ea typeface="+mn-ea"/>
                <a:cs typeface="+mn-cs"/>
              </a:defRPr>
            </a:lvl9pPr>
          </a:lstStyle>
          <a:p>
            <a:pPr>
              <a:buFont typeface="+mj-lt"/>
              <a:buAutoNum type="arabicPeriod" startAt="5"/>
            </a:pPr>
            <a:r>
              <a:rPr lang="en-US" sz="2000" dirty="0"/>
              <a:t>Request for Review</a:t>
            </a:r>
          </a:p>
          <a:p>
            <a:pPr>
              <a:buFont typeface="+mj-lt"/>
              <a:buAutoNum type="arabicPeriod" startAt="5"/>
            </a:pPr>
            <a:r>
              <a:rPr lang="en-US" sz="2000" dirty="0"/>
              <a:t>Invoice Process</a:t>
            </a:r>
          </a:p>
          <a:p>
            <a:pPr>
              <a:buFont typeface="+mj-lt"/>
              <a:buAutoNum type="arabicPeriod" startAt="5"/>
            </a:pPr>
            <a:r>
              <a:rPr lang="en-US" sz="2000" dirty="0"/>
              <a:t>Controversy Reports</a:t>
            </a:r>
          </a:p>
          <a:p>
            <a:pPr>
              <a:buFont typeface="+mj-lt"/>
              <a:buAutoNum type="arabicPeriod" startAt="5"/>
            </a:pPr>
            <a:r>
              <a:rPr lang="en-US" sz="2000" dirty="0"/>
              <a:t>Wrap-Up/Questions</a:t>
            </a:r>
          </a:p>
          <a:p>
            <a:pPr marL="0" indent="0">
              <a:spcBef>
                <a:spcPts val="600"/>
              </a:spcBef>
              <a:buFont typeface="+mj-lt"/>
              <a:buNone/>
            </a:pPr>
            <a:endParaRPr lang="en-US" sz="1600" dirty="0">
              <a:solidFill>
                <a:srgbClr val="7A9FA1"/>
              </a:solidFill>
            </a:endParaRPr>
          </a:p>
        </p:txBody>
      </p:sp>
    </p:spTree>
    <p:extLst>
      <p:ext uri="{BB962C8B-B14F-4D97-AF65-F5344CB8AC3E}">
        <p14:creationId xmlns:p14="http://schemas.microsoft.com/office/powerpoint/2010/main" val="63064883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half" idx="2"/>
          </p:nvPr>
        </p:nvSpPr>
        <p:spPr>
          <a:xfrm>
            <a:off x="838200" y="1200150"/>
            <a:ext cx="7696200" cy="3505200"/>
          </a:xfrm>
        </p:spPr>
        <p:txBody>
          <a:bodyPr/>
          <a:lstStyle/>
          <a:p>
            <a:pPr marL="0" indent="0">
              <a:lnSpc>
                <a:spcPts val="2400"/>
              </a:lnSpc>
              <a:spcBef>
                <a:spcPts val="0"/>
              </a:spcBef>
              <a:buNone/>
            </a:pPr>
            <a:r>
              <a:rPr lang="en-US" sz="1800" dirty="0"/>
              <a:t>Carrier/TPA will receive an Administrative Decision advising that the penalty is upheld. The Carrier/TPA has 30 days to object to the Administrative Decision electronically via web application.</a:t>
            </a:r>
            <a:br>
              <a:rPr lang="en-US" sz="2400" dirty="0"/>
            </a:br>
            <a:endParaRPr lang="en-US" sz="2400" dirty="0"/>
          </a:p>
          <a:p>
            <a:pPr marL="574675" lvl="2" indent="-346075">
              <a:lnSpc>
                <a:spcPts val="1800"/>
              </a:lnSpc>
              <a:spcBef>
                <a:spcPts val="400"/>
              </a:spcBef>
              <a:buClr>
                <a:srgbClr val="7A9FA1"/>
              </a:buClr>
              <a:buFont typeface="AppleSDGothicNeo-Regular" charset="-127"/>
              <a:buChar char="◼"/>
            </a:pPr>
            <a:r>
              <a:rPr lang="en-US" dirty="0"/>
              <a:t>The Carrier/TPA must state the reason for their objection (text box) and will be able to upload and attach proof to their request. Review is limited to those issues raised in the initial request for review.</a:t>
            </a:r>
          </a:p>
          <a:p>
            <a:pPr marL="514350" lvl="2" indent="-285750">
              <a:lnSpc>
                <a:spcPts val="1800"/>
              </a:lnSpc>
              <a:spcBef>
                <a:spcPts val="400"/>
              </a:spcBef>
              <a:buClr>
                <a:srgbClr val="7A9FA1"/>
              </a:buClr>
              <a:buFont typeface="AppleSDGothicNeo-Regular" charset="-127"/>
              <a:buChar char="◼"/>
            </a:pPr>
            <a:endParaRPr lang="en-US" dirty="0"/>
          </a:p>
          <a:p>
            <a:pPr marL="574675" lvl="2" indent="-346075">
              <a:lnSpc>
                <a:spcPts val="1800"/>
              </a:lnSpc>
              <a:spcBef>
                <a:spcPts val="400"/>
              </a:spcBef>
              <a:buClr>
                <a:srgbClr val="7A9FA1"/>
              </a:buClr>
              <a:buFont typeface="AppleSDGothicNeo-Regular" charset="-127"/>
              <a:buChar char="◼"/>
            </a:pPr>
            <a:r>
              <a:rPr lang="en-US" dirty="0"/>
              <a:t>Objections to this decision made without reasonable grounds are subject to additional penalties under WCL §114-a(3).</a:t>
            </a:r>
          </a:p>
        </p:txBody>
      </p:sp>
      <p:sp>
        <p:nvSpPr>
          <p:cNvPr id="6" name="Title 1"/>
          <p:cNvSpPr txBox="1">
            <a:spLocks/>
          </p:cNvSpPr>
          <p:nvPr/>
        </p:nvSpPr>
        <p:spPr>
          <a:xfrm>
            <a:off x="457200" y="443343"/>
            <a:ext cx="8229600" cy="620282"/>
          </a:xfrm>
          <a:prstGeom prst="rect">
            <a:avLst/>
          </a:prstGeom>
        </p:spPr>
        <p:txBody>
          <a:bodyPr/>
          <a:lstStyle>
            <a:lvl1pPr algn="l" defTabSz="914400" rtl="0" eaLnBrk="1" latinLnBrk="0" hangingPunct="1">
              <a:spcBef>
                <a:spcPct val="0"/>
              </a:spcBef>
              <a:buNone/>
              <a:defRPr sz="3600" b="1" kern="1200">
                <a:solidFill>
                  <a:schemeClr val="accent2"/>
                </a:solidFill>
                <a:latin typeface="Arial" panose="020B0604020202020204" pitchFamily="34" charset="0"/>
                <a:ea typeface="+mj-ea"/>
                <a:cs typeface="Arial" panose="020B0604020202020204" pitchFamily="34" charset="0"/>
              </a:defRPr>
            </a:lvl1pPr>
          </a:lstStyle>
          <a:p>
            <a:r>
              <a:rPr lang="en-US" dirty="0">
                <a:solidFill>
                  <a:srgbClr val="7A9FA1"/>
                </a:solidFill>
              </a:rPr>
              <a:t>Penalty Upheld §25(3)(e)</a:t>
            </a:r>
          </a:p>
        </p:txBody>
      </p:sp>
    </p:spTree>
    <p:extLst>
      <p:ext uri="{BB962C8B-B14F-4D97-AF65-F5344CB8AC3E}">
        <p14:creationId xmlns:p14="http://schemas.microsoft.com/office/powerpoint/2010/main" val="171114237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half" idx="2"/>
          </p:nvPr>
        </p:nvSpPr>
        <p:spPr>
          <a:xfrm>
            <a:off x="609600" y="1200150"/>
            <a:ext cx="7696200" cy="3505200"/>
          </a:xfrm>
        </p:spPr>
        <p:txBody>
          <a:bodyPr/>
          <a:lstStyle/>
          <a:p>
            <a:pPr marL="0" indent="0">
              <a:lnSpc>
                <a:spcPts val="1800"/>
              </a:lnSpc>
              <a:buClr>
                <a:srgbClr val="458993"/>
              </a:buClr>
              <a:buNone/>
            </a:pPr>
            <a:br>
              <a:rPr lang="en-US" sz="2400" dirty="0"/>
            </a:br>
            <a:endParaRPr lang="en-US" sz="2400" dirty="0"/>
          </a:p>
          <a:p>
            <a:pPr marL="574675" lvl="2" indent="-346075">
              <a:lnSpc>
                <a:spcPts val="1800"/>
              </a:lnSpc>
              <a:spcBef>
                <a:spcPts val="400"/>
              </a:spcBef>
              <a:buClr>
                <a:srgbClr val="7A9FA1"/>
              </a:buClr>
              <a:buFont typeface="AppleSDGothicNeo-Regular" charset="-127"/>
              <a:buChar char="◼"/>
            </a:pPr>
            <a:r>
              <a:rPr lang="en-US" dirty="0"/>
              <a:t>If the objection to the Administrative Decision is related to a §25(3)(e) penalty, a reserved decision will be issued.</a:t>
            </a:r>
          </a:p>
          <a:p>
            <a:pPr marL="514350" lvl="2" indent="-285750">
              <a:lnSpc>
                <a:spcPts val="1800"/>
              </a:lnSpc>
              <a:spcBef>
                <a:spcPts val="400"/>
              </a:spcBef>
              <a:buClr>
                <a:srgbClr val="7A9FA1"/>
              </a:buClr>
              <a:buFont typeface="AppleSDGothicNeo-Regular" charset="-127"/>
              <a:buChar char="◼"/>
            </a:pPr>
            <a:endParaRPr lang="en-US" dirty="0"/>
          </a:p>
          <a:p>
            <a:pPr marL="574675" lvl="2" indent="-346075">
              <a:lnSpc>
                <a:spcPts val="1800"/>
              </a:lnSpc>
              <a:spcBef>
                <a:spcPts val="400"/>
              </a:spcBef>
              <a:buClr>
                <a:srgbClr val="7A9FA1"/>
              </a:buClr>
              <a:buFont typeface="AppleSDGothicNeo-Regular" charset="-127"/>
              <a:buChar char="◼"/>
            </a:pPr>
            <a:r>
              <a:rPr lang="en-US" dirty="0"/>
              <a:t>If the carrier wishes to appeal the Reserved Decision it must do so by filing an RB-89 using the current process.</a:t>
            </a:r>
          </a:p>
          <a:p>
            <a:pPr marL="514350" lvl="2" indent="-285750">
              <a:lnSpc>
                <a:spcPts val="1800"/>
              </a:lnSpc>
              <a:spcBef>
                <a:spcPts val="400"/>
              </a:spcBef>
              <a:buClr>
                <a:srgbClr val="7A9FA1"/>
              </a:buClr>
              <a:buFont typeface="AppleSDGothicNeo-Regular" charset="-127"/>
              <a:buChar char="◼"/>
            </a:pPr>
            <a:endParaRPr lang="en-US" sz="1400" dirty="0"/>
          </a:p>
        </p:txBody>
      </p:sp>
      <p:sp>
        <p:nvSpPr>
          <p:cNvPr id="6" name="Title 1"/>
          <p:cNvSpPr txBox="1">
            <a:spLocks/>
          </p:cNvSpPr>
          <p:nvPr/>
        </p:nvSpPr>
        <p:spPr>
          <a:xfrm>
            <a:off x="457200" y="443343"/>
            <a:ext cx="8229600" cy="620282"/>
          </a:xfrm>
          <a:prstGeom prst="rect">
            <a:avLst/>
          </a:prstGeom>
        </p:spPr>
        <p:txBody>
          <a:bodyPr/>
          <a:lstStyle>
            <a:lvl1pPr algn="l" defTabSz="914400" rtl="0" eaLnBrk="1" latinLnBrk="0" hangingPunct="1">
              <a:spcBef>
                <a:spcPct val="0"/>
              </a:spcBef>
              <a:buNone/>
              <a:defRPr sz="3600" b="1" kern="1200">
                <a:solidFill>
                  <a:schemeClr val="accent2"/>
                </a:solidFill>
                <a:latin typeface="Arial" panose="020B0604020202020204" pitchFamily="34" charset="0"/>
                <a:ea typeface="+mj-ea"/>
                <a:cs typeface="Arial" panose="020B0604020202020204" pitchFamily="34" charset="0"/>
              </a:defRPr>
            </a:lvl1pPr>
          </a:lstStyle>
          <a:p>
            <a:r>
              <a:rPr lang="en-US" dirty="0">
                <a:solidFill>
                  <a:srgbClr val="7A9FA1"/>
                </a:solidFill>
              </a:rPr>
              <a:t>Penalty Upheld §25(3)(e)</a:t>
            </a:r>
          </a:p>
        </p:txBody>
      </p:sp>
    </p:spTree>
    <p:extLst>
      <p:ext uri="{BB962C8B-B14F-4D97-AF65-F5344CB8AC3E}">
        <p14:creationId xmlns:p14="http://schemas.microsoft.com/office/powerpoint/2010/main" val="86857642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half" idx="2"/>
          </p:nvPr>
        </p:nvSpPr>
        <p:spPr>
          <a:xfrm>
            <a:off x="533400" y="1123950"/>
            <a:ext cx="7239000" cy="3657600"/>
          </a:xfrm>
        </p:spPr>
        <p:txBody>
          <a:bodyPr/>
          <a:lstStyle/>
          <a:p>
            <a:pPr marL="0" indent="0">
              <a:lnSpc>
                <a:spcPts val="2400"/>
              </a:lnSpc>
              <a:buNone/>
            </a:pPr>
            <a:r>
              <a:rPr lang="en-US" sz="1800" dirty="0"/>
              <a:t>All parties will receive an Administrative Decision advising them that the penalty was upheld. All parties have 30 days to object to the Administrative Decision.</a:t>
            </a:r>
            <a:br>
              <a:rPr lang="en-US" sz="2400" dirty="0"/>
            </a:br>
            <a:endParaRPr lang="en-US" sz="2400" dirty="0"/>
          </a:p>
          <a:p>
            <a:pPr marL="574675" lvl="2" indent="-344488">
              <a:lnSpc>
                <a:spcPts val="1800"/>
              </a:lnSpc>
              <a:spcBef>
                <a:spcPts val="400"/>
              </a:spcBef>
              <a:buClr>
                <a:srgbClr val="7A9FA1"/>
              </a:buClr>
              <a:buFont typeface="AppleSDGothicNeo-Regular" charset="-127"/>
              <a:buChar char="◼"/>
            </a:pPr>
            <a:r>
              <a:rPr lang="en-US" dirty="0"/>
              <a:t>The Carrier/TPA will need to object electronically via the web application, state the reason for their objection (text box) and will be able to upload and attach proof to their request.</a:t>
            </a:r>
          </a:p>
          <a:p>
            <a:pPr marL="574675" lvl="2" indent="-344488">
              <a:lnSpc>
                <a:spcPts val="1800"/>
              </a:lnSpc>
              <a:spcBef>
                <a:spcPts val="400"/>
              </a:spcBef>
              <a:buClr>
                <a:srgbClr val="7A9FA1"/>
              </a:buClr>
              <a:buFont typeface="AppleSDGothicNeo-Regular" charset="-127"/>
              <a:buChar char="◼"/>
            </a:pPr>
            <a:endParaRPr lang="en-US" dirty="0"/>
          </a:p>
          <a:p>
            <a:pPr marL="574675" lvl="2" indent="-344488">
              <a:lnSpc>
                <a:spcPts val="1800"/>
              </a:lnSpc>
              <a:spcBef>
                <a:spcPts val="400"/>
              </a:spcBef>
              <a:buClr>
                <a:srgbClr val="7A9FA1"/>
              </a:buClr>
              <a:buFont typeface="AppleSDGothicNeo-Regular" charset="-127"/>
              <a:buChar char="◼"/>
            </a:pPr>
            <a:r>
              <a:rPr lang="en-US" dirty="0"/>
              <a:t>Other parties must submit their objection and proof by mail or e-mail to the Monitoring Unit.</a:t>
            </a:r>
          </a:p>
          <a:p>
            <a:pPr marL="0" indent="0">
              <a:lnSpc>
                <a:spcPts val="1800"/>
              </a:lnSpc>
              <a:buClr>
                <a:srgbClr val="458993"/>
              </a:buClr>
              <a:buNone/>
            </a:pPr>
            <a:endParaRPr lang="en-US" sz="1400" dirty="0"/>
          </a:p>
          <a:p>
            <a:pPr marL="514350" lvl="2" indent="-285750">
              <a:lnSpc>
                <a:spcPts val="1800"/>
              </a:lnSpc>
              <a:spcBef>
                <a:spcPts val="400"/>
              </a:spcBef>
              <a:buClr>
                <a:srgbClr val="7A9FA1"/>
              </a:buClr>
              <a:buFont typeface="AppleSDGothicNeo-Regular" charset="-127"/>
              <a:buChar char="◼"/>
            </a:pPr>
            <a:endParaRPr lang="en-US" sz="1400" dirty="0"/>
          </a:p>
        </p:txBody>
      </p:sp>
      <p:sp>
        <p:nvSpPr>
          <p:cNvPr id="4" name="Title 1"/>
          <p:cNvSpPr txBox="1">
            <a:spLocks/>
          </p:cNvSpPr>
          <p:nvPr/>
        </p:nvSpPr>
        <p:spPr>
          <a:xfrm>
            <a:off x="228600" y="361950"/>
            <a:ext cx="8458200" cy="701675"/>
          </a:xfrm>
          <a:prstGeom prst="rect">
            <a:avLst/>
          </a:prstGeom>
        </p:spPr>
        <p:txBody>
          <a:bodyPr/>
          <a:lstStyle>
            <a:lvl1pPr algn="l" defTabSz="914400" rtl="0" eaLnBrk="1" latinLnBrk="0" hangingPunct="1">
              <a:spcBef>
                <a:spcPct val="0"/>
              </a:spcBef>
              <a:buNone/>
              <a:defRPr sz="3600" b="1" kern="1200">
                <a:solidFill>
                  <a:schemeClr val="accent2"/>
                </a:solidFill>
                <a:latin typeface="Arial" panose="020B0604020202020204" pitchFamily="34" charset="0"/>
                <a:ea typeface="+mj-ea"/>
                <a:cs typeface="Arial" panose="020B0604020202020204" pitchFamily="34" charset="0"/>
              </a:defRPr>
            </a:lvl1pPr>
          </a:lstStyle>
          <a:p>
            <a:r>
              <a:rPr lang="en-US" sz="4000" dirty="0">
                <a:solidFill>
                  <a:srgbClr val="7A9FA1"/>
                </a:solidFill>
              </a:rPr>
              <a:t>Penalty Upheld </a:t>
            </a:r>
            <a:r>
              <a:rPr lang="en-US" sz="3400" dirty="0">
                <a:solidFill>
                  <a:srgbClr val="7A9FA1"/>
                </a:solidFill>
              </a:rPr>
              <a:t>§25(2)(a) &amp; §25(1)(e)</a:t>
            </a:r>
          </a:p>
        </p:txBody>
      </p:sp>
    </p:spTree>
    <p:extLst>
      <p:ext uri="{BB962C8B-B14F-4D97-AF65-F5344CB8AC3E}">
        <p14:creationId xmlns:p14="http://schemas.microsoft.com/office/powerpoint/2010/main" val="176579907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half" idx="2"/>
          </p:nvPr>
        </p:nvSpPr>
        <p:spPr>
          <a:xfrm>
            <a:off x="609600" y="1428750"/>
            <a:ext cx="7924800" cy="3657600"/>
          </a:xfrm>
        </p:spPr>
        <p:txBody>
          <a:bodyPr/>
          <a:lstStyle/>
          <a:p>
            <a:pPr marL="0" indent="0">
              <a:lnSpc>
                <a:spcPts val="1800"/>
              </a:lnSpc>
              <a:buClr>
                <a:srgbClr val="458993"/>
              </a:buClr>
              <a:buNone/>
            </a:pPr>
            <a:endParaRPr lang="en-US" sz="2400" dirty="0"/>
          </a:p>
          <a:p>
            <a:pPr marL="574675" lvl="2" indent="-346075">
              <a:lnSpc>
                <a:spcPts val="1800"/>
              </a:lnSpc>
              <a:spcBef>
                <a:spcPts val="400"/>
              </a:spcBef>
              <a:buClr>
                <a:srgbClr val="7A9FA1"/>
              </a:buClr>
              <a:buFont typeface="AppleSDGothicNeo-Regular" charset="-127"/>
              <a:buChar char="◼"/>
            </a:pPr>
            <a:r>
              <a:rPr lang="en-US" dirty="0"/>
              <a:t>Objections to this decision made without reasonable grounds are subject to additional penalties under WCL §114-a(3).</a:t>
            </a:r>
          </a:p>
          <a:p>
            <a:pPr marL="574675" lvl="2" indent="-346075">
              <a:lnSpc>
                <a:spcPts val="1800"/>
              </a:lnSpc>
              <a:spcBef>
                <a:spcPts val="400"/>
              </a:spcBef>
              <a:buClr>
                <a:srgbClr val="7A9FA1"/>
              </a:buClr>
              <a:buFont typeface="AppleSDGothicNeo-Regular" charset="-127"/>
              <a:buChar char="◼"/>
            </a:pPr>
            <a:endParaRPr lang="en-US" dirty="0"/>
          </a:p>
          <a:p>
            <a:pPr marL="574675" lvl="2" indent="-346075">
              <a:lnSpc>
                <a:spcPts val="1800"/>
              </a:lnSpc>
              <a:spcBef>
                <a:spcPts val="400"/>
              </a:spcBef>
              <a:buClr>
                <a:srgbClr val="7A9FA1"/>
              </a:buClr>
              <a:buFont typeface="AppleSDGothicNeo-Regular" charset="-127"/>
              <a:buChar char="◼"/>
            </a:pPr>
            <a:r>
              <a:rPr lang="en-US" dirty="0"/>
              <a:t>If objection to Administrative Decision is related to a §25(2)(a) or §25(1)(e) penalty, a Reserved Decision will be issued.</a:t>
            </a:r>
          </a:p>
          <a:p>
            <a:pPr marL="514350" lvl="2" indent="-285750">
              <a:lnSpc>
                <a:spcPts val="1800"/>
              </a:lnSpc>
              <a:spcBef>
                <a:spcPts val="400"/>
              </a:spcBef>
              <a:buClr>
                <a:srgbClr val="7A9FA1"/>
              </a:buClr>
              <a:buFont typeface="AppleSDGothicNeo-Regular" charset="-127"/>
              <a:buChar char="◼"/>
            </a:pPr>
            <a:endParaRPr lang="en-US" dirty="0"/>
          </a:p>
          <a:p>
            <a:pPr marL="574675" lvl="2" indent="-346075">
              <a:lnSpc>
                <a:spcPts val="1800"/>
              </a:lnSpc>
              <a:spcBef>
                <a:spcPts val="400"/>
              </a:spcBef>
              <a:buClr>
                <a:srgbClr val="7A9FA1"/>
              </a:buClr>
              <a:buFont typeface="AppleSDGothicNeo-Regular" charset="-127"/>
              <a:buChar char="◼"/>
            </a:pPr>
            <a:r>
              <a:rPr lang="en-US" dirty="0"/>
              <a:t>If the carrier wishes to appeal the Reserved Decision it must do so by filing an RB-89 using the current process.</a:t>
            </a:r>
          </a:p>
          <a:p>
            <a:pPr marL="514350" lvl="2" indent="-285750">
              <a:lnSpc>
                <a:spcPts val="1800"/>
              </a:lnSpc>
              <a:spcBef>
                <a:spcPts val="400"/>
              </a:spcBef>
              <a:buClr>
                <a:srgbClr val="7A9FA1"/>
              </a:buClr>
              <a:buFont typeface="AppleSDGothicNeo-Regular" charset="-127"/>
              <a:buChar char="◼"/>
            </a:pPr>
            <a:endParaRPr lang="en-US" sz="1400" dirty="0"/>
          </a:p>
        </p:txBody>
      </p:sp>
      <p:sp>
        <p:nvSpPr>
          <p:cNvPr id="6" name="Title 1"/>
          <p:cNvSpPr txBox="1">
            <a:spLocks/>
          </p:cNvSpPr>
          <p:nvPr/>
        </p:nvSpPr>
        <p:spPr>
          <a:xfrm>
            <a:off x="457200" y="361950"/>
            <a:ext cx="8534400" cy="620282"/>
          </a:xfrm>
          <a:prstGeom prst="rect">
            <a:avLst/>
          </a:prstGeom>
        </p:spPr>
        <p:txBody>
          <a:bodyPr/>
          <a:lstStyle>
            <a:lvl1pPr algn="l" defTabSz="914400" rtl="0" eaLnBrk="1" latinLnBrk="0" hangingPunct="1">
              <a:spcBef>
                <a:spcPct val="0"/>
              </a:spcBef>
              <a:buNone/>
              <a:defRPr sz="3600" b="1" kern="1200">
                <a:solidFill>
                  <a:schemeClr val="accent2"/>
                </a:solidFill>
                <a:latin typeface="Arial" panose="020B0604020202020204" pitchFamily="34" charset="0"/>
                <a:ea typeface="+mj-ea"/>
                <a:cs typeface="Arial" panose="020B0604020202020204" pitchFamily="34" charset="0"/>
              </a:defRPr>
            </a:lvl1pPr>
          </a:lstStyle>
          <a:p>
            <a:r>
              <a:rPr lang="en-US" sz="4000" dirty="0">
                <a:solidFill>
                  <a:srgbClr val="7A9FA1"/>
                </a:solidFill>
              </a:rPr>
              <a:t>Penalty Upheld </a:t>
            </a:r>
            <a:r>
              <a:rPr lang="en-US" sz="3200" dirty="0">
                <a:solidFill>
                  <a:srgbClr val="7A9FA1"/>
                </a:solidFill>
              </a:rPr>
              <a:t>§25(2)(a) &amp; §25(1)(e)</a:t>
            </a:r>
          </a:p>
        </p:txBody>
      </p:sp>
    </p:spTree>
    <p:extLst>
      <p:ext uri="{BB962C8B-B14F-4D97-AF65-F5344CB8AC3E}">
        <p14:creationId xmlns:p14="http://schemas.microsoft.com/office/powerpoint/2010/main" val="100911002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4300" y="1885950"/>
            <a:ext cx="6438900" cy="914400"/>
          </a:xfrm>
        </p:spPr>
        <p:txBody>
          <a:bodyPr/>
          <a:lstStyle/>
          <a:p>
            <a:r>
              <a:rPr lang="en-US" dirty="0"/>
              <a:t>Invoice Process</a:t>
            </a:r>
            <a:endParaRPr lang="en-US" b="0" dirty="0">
              <a:solidFill>
                <a:srgbClr val="F3D96B"/>
              </a:solidFill>
            </a:endParaRPr>
          </a:p>
        </p:txBody>
      </p:sp>
      <p:sp>
        <p:nvSpPr>
          <p:cNvPr id="3" name="Rectangle 2"/>
          <p:cNvSpPr/>
          <p:nvPr/>
        </p:nvSpPr>
        <p:spPr>
          <a:xfrm>
            <a:off x="33867" y="2647950"/>
            <a:ext cx="3249736" cy="461665"/>
          </a:xfrm>
          <a:prstGeom prst="rect">
            <a:avLst/>
          </a:prstGeom>
        </p:spPr>
        <p:txBody>
          <a:bodyPr wrap="none">
            <a:spAutoFit/>
          </a:bodyPr>
          <a:lstStyle/>
          <a:p>
            <a:r>
              <a:rPr lang="en-US" sz="2400" dirty="0">
                <a:solidFill>
                  <a:srgbClr val="F3D96B"/>
                </a:solidFill>
                <a:latin typeface="Arial" charset="0"/>
                <a:ea typeface="Arial" charset="0"/>
                <a:cs typeface="Arial" charset="0"/>
              </a:rPr>
              <a:t>When You Should Pay</a:t>
            </a:r>
            <a:endParaRPr lang="en-US" sz="2400" dirty="0">
              <a:latin typeface="Arial" charset="0"/>
              <a:ea typeface="Arial" charset="0"/>
              <a:cs typeface="Arial" charset="0"/>
            </a:endParaRPr>
          </a:p>
        </p:txBody>
      </p:sp>
    </p:spTree>
    <p:extLst>
      <p:ext uri="{BB962C8B-B14F-4D97-AF65-F5344CB8AC3E}">
        <p14:creationId xmlns:p14="http://schemas.microsoft.com/office/powerpoint/2010/main" val="134890127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half" idx="2"/>
          </p:nvPr>
        </p:nvSpPr>
        <p:spPr>
          <a:xfrm>
            <a:off x="762000" y="1123950"/>
            <a:ext cx="7924800" cy="3733799"/>
          </a:xfrm>
        </p:spPr>
        <p:txBody>
          <a:bodyPr/>
          <a:lstStyle/>
          <a:p>
            <a:pPr marL="365760" indent="-365760">
              <a:lnSpc>
                <a:spcPts val="2000"/>
              </a:lnSpc>
              <a:spcBef>
                <a:spcPts val="1200"/>
              </a:spcBef>
              <a:buFont typeface="AppleSDGothicNeo-Regular" charset="-127"/>
              <a:buChar char="◼"/>
            </a:pPr>
            <a:r>
              <a:rPr lang="en-US" sz="1800" b="0" dirty="0"/>
              <a:t>Invoices are only sent on penalties payable to the Board (§25(3)(e)).</a:t>
            </a:r>
          </a:p>
          <a:p>
            <a:pPr marL="365760" indent="-365760">
              <a:lnSpc>
                <a:spcPts val="2000"/>
              </a:lnSpc>
              <a:spcBef>
                <a:spcPts val="1200"/>
              </a:spcBef>
              <a:buFont typeface="AppleSDGothicNeo-Regular" charset="-127"/>
              <a:buChar char="◼"/>
            </a:pPr>
            <a:r>
              <a:rPr lang="en-US" sz="1800" b="0" dirty="0"/>
              <a:t>If 30 days lapses from receipt of the proposed penalty notice and no request for review is received, an invoice will be sent to the carrier advising of the penalty amount and the due date of payment.</a:t>
            </a:r>
          </a:p>
          <a:p>
            <a:pPr marL="365760" indent="-365760">
              <a:lnSpc>
                <a:spcPts val="2000"/>
              </a:lnSpc>
              <a:spcBef>
                <a:spcPts val="1200"/>
              </a:spcBef>
              <a:buFont typeface="AppleSDGothicNeo-Regular" charset="-127"/>
              <a:buChar char="◼"/>
            </a:pPr>
            <a:r>
              <a:rPr lang="en-US" sz="1800" b="0" dirty="0"/>
              <a:t>Once the Board has reconciled all claims for that quarter in which a review was requested, Administrative Decision was issued or Reserved Decision issued, the Carrier will receive an invoice from the Board with the final penalty amount. </a:t>
            </a:r>
          </a:p>
          <a:p>
            <a:pPr marL="365760" indent="-365760">
              <a:lnSpc>
                <a:spcPts val="2000"/>
              </a:lnSpc>
              <a:spcBef>
                <a:spcPts val="1200"/>
              </a:spcBef>
              <a:buFont typeface="AppleSDGothicNeo-Regular" charset="-127"/>
              <a:buChar char="◼"/>
            </a:pPr>
            <a:r>
              <a:rPr lang="en-US" sz="1800" b="0" dirty="0"/>
              <a:t>Payment of the penalty is required 10 days from the invoice notice.</a:t>
            </a:r>
          </a:p>
        </p:txBody>
      </p:sp>
      <p:sp>
        <p:nvSpPr>
          <p:cNvPr id="4" name="Title 1"/>
          <p:cNvSpPr txBox="1">
            <a:spLocks/>
          </p:cNvSpPr>
          <p:nvPr/>
        </p:nvSpPr>
        <p:spPr>
          <a:xfrm>
            <a:off x="457200" y="285750"/>
            <a:ext cx="8229600" cy="620282"/>
          </a:xfrm>
          <a:prstGeom prst="rect">
            <a:avLst/>
          </a:prstGeom>
        </p:spPr>
        <p:txBody>
          <a:bodyPr/>
          <a:lstStyle>
            <a:lvl1pPr algn="l" defTabSz="914400" rtl="0" eaLnBrk="1" latinLnBrk="0" hangingPunct="1">
              <a:spcBef>
                <a:spcPct val="0"/>
              </a:spcBef>
              <a:buNone/>
              <a:defRPr sz="3600" b="1" kern="1200">
                <a:solidFill>
                  <a:schemeClr val="accent2"/>
                </a:solidFill>
                <a:latin typeface="Arial" panose="020B0604020202020204" pitchFamily="34" charset="0"/>
                <a:ea typeface="+mj-ea"/>
                <a:cs typeface="Arial" panose="020B0604020202020204" pitchFamily="34" charset="0"/>
              </a:defRPr>
            </a:lvl1pPr>
          </a:lstStyle>
          <a:p>
            <a:r>
              <a:rPr lang="en-US" sz="4000" dirty="0">
                <a:solidFill>
                  <a:srgbClr val="7A9FA1"/>
                </a:solidFill>
              </a:rPr>
              <a:t>Invoice Process</a:t>
            </a:r>
          </a:p>
        </p:txBody>
      </p:sp>
    </p:spTree>
    <p:extLst>
      <p:ext uri="{BB962C8B-B14F-4D97-AF65-F5344CB8AC3E}">
        <p14:creationId xmlns:p14="http://schemas.microsoft.com/office/powerpoint/2010/main" val="104891111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half" idx="2"/>
          </p:nvPr>
        </p:nvSpPr>
        <p:spPr>
          <a:xfrm>
            <a:off x="762000" y="1123950"/>
            <a:ext cx="7543800" cy="3200399"/>
          </a:xfrm>
        </p:spPr>
        <p:txBody>
          <a:bodyPr/>
          <a:lstStyle/>
          <a:p>
            <a:pPr marL="365760" indent="-365760">
              <a:lnSpc>
                <a:spcPts val="2000"/>
              </a:lnSpc>
              <a:spcBef>
                <a:spcPts val="1200"/>
              </a:spcBef>
              <a:buFont typeface="AppleSDGothicNeo-Regular" charset="-127"/>
              <a:buChar char="◼"/>
            </a:pPr>
            <a:r>
              <a:rPr lang="en-US" sz="1800" b="0" dirty="0"/>
              <a:t>If withdrawing a penalty results in the carrier meeting the performance standard, the carrier will be notified that they have met the performance standard and that additional penalties are waived. No invoice will be sent.</a:t>
            </a:r>
            <a:endParaRPr lang="en-US" sz="1800" dirty="0"/>
          </a:p>
          <a:p>
            <a:pPr marL="365760" indent="-365760">
              <a:lnSpc>
                <a:spcPts val="2000"/>
              </a:lnSpc>
              <a:spcBef>
                <a:spcPts val="1200"/>
              </a:spcBef>
              <a:buFont typeface="AppleSDGothicNeo-Regular" charset="-127"/>
              <a:buChar char="◼"/>
            </a:pPr>
            <a:r>
              <a:rPr lang="en-US" sz="1800" b="0" dirty="0"/>
              <a:t>Every proposed penalty notice and invoice has a penalty ID. This ID advises the Board of the quarter and category of the penalty to ensure proper payment.</a:t>
            </a:r>
          </a:p>
        </p:txBody>
      </p:sp>
      <p:sp>
        <p:nvSpPr>
          <p:cNvPr id="5" name="Title 1"/>
          <p:cNvSpPr txBox="1">
            <a:spLocks/>
          </p:cNvSpPr>
          <p:nvPr/>
        </p:nvSpPr>
        <p:spPr>
          <a:xfrm>
            <a:off x="457200" y="285750"/>
            <a:ext cx="8229600" cy="620282"/>
          </a:xfrm>
          <a:prstGeom prst="rect">
            <a:avLst/>
          </a:prstGeom>
        </p:spPr>
        <p:txBody>
          <a:bodyPr/>
          <a:lstStyle>
            <a:lvl1pPr algn="l" defTabSz="914400" rtl="0" eaLnBrk="1" latinLnBrk="0" hangingPunct="1">
              <a:spcBef>
                <a:spcPct val="0"/>
              </a:spcBef>
              <a:buNone/>
              <a:defRPr sz="3600" b="1" kern="1200">
                <a:solidFill>
                  <a:schemeClr val="accent2"/>
                </a:solidFill>
                <a:latin typeface="Arial" panose="020B0604020202020204" pitchFamily="34" charset="0"/>
                <a:ea typeface="+mj-ea"/>
                <a:cs typeface="Arial" panose="020B0604020202020204" pitchFamily="34" charset="0"/>
              </a:defRPr>
            </a:lvl1pPr>
          </a:lstStyle>
          <a:p>
            <a:r>
              <a:rPr lang="en-US" sz="4000" dirty="0">
                <a:solidFill>
                  <a:srgbClr val="7A9FA1"/>
                </a:solidFill>
              </a:rPr>
              <a:t>Invoice Process</a:t>
            </a:r>
          </a:p>
        </p:txBody>
      </p:sp>
      <p:pic>
        <p:nvPicPr>
          <p:cNvPr id="7" name="Picture 6"/>
          <p:cNvPicPr>
            <a:picLocks noChangeAspect="1"/>
          </p:cNvPicPr>
          <p:nvPr/>
        </p:nvPicPr>
        <p:blipFill rotWithShape="1">
          <a:blip r:embed="rId2">
            <a:extLst>
              <a:ext uri="{28A0092B-C50C-407E-A947-70E740481C1C}">
                <a14:useLocalDpi xmlns:a14="http://schemas.microsoft.com/office/drawing/2010/main" val="0"/>
              </a:ext>
            </a:extLst>
          </a:blip>
          <a:srcRect t="25635"/>
          <a:stretch/>
        </p:blipFill>
        <p:spPr>
          <a:xfrm>
            <a:off x="5791200" y="3181350"/>
            <a:ext cx="3129258" cy="1680651"/>
          </a:xfrm>
          <a:prstGeom prst="rect">
            <a:avLst/>
          </a:prstGeom>
        </p:spPr>
      </p:pic>
    </p:spTree>
    <p:extLst>
      <p:ext uri="{BB962C8B-B14F-4D97-AF65-F5344CB8AC3E}">
        <p14:creationId xmlns:p14="http://schemas.microsoft.com/office/powerpoint/2010/main" val="350064797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p:cNvPicPr>
            <a:picLocks noChangeAspect="1"/>
          </p:cNvPicPr>
          <p:nvPr/>
        </p:nvPicPr>
        <p:blipFill rotWithShape="1">
          <a:blip r:embed="rId2">
            <a:extLst>
              <a:ext uri="{28A0092B-C50C-407E-A947-70E740481C1C}">
                <a14:useLocalDpi xmlns:a14="http://schemas.microsoft.com/office/drawing/2010/main" val="0"/>
              </a:ext>
            </a:extLst>
          </a:blip>
          <a:srcRect t="25635"/>
          <a:stretch/>
        </p:blipFill>
        <p:spPr>
          <a:xfrm>
            <a:off x="5791200" y="3181350"/>
            <a:ext cx="3129258" cy="1680651"/>
          </a:xfrm>
          <a:prstGeom prst="rect">
            <a:avLst/>
          </a:prstGeom>
        </p:spPr>
      </p:pic>
      <p:sp>
        <p:nvSpPr>
          <p:cNvPr id="3" name="Content Placeholder 2"/>
          <p:cNvSpPr>
            <a:spLocks noGrp="1"/>
          </p:cNvSpPr>
          <p:nvPr>
            <p:ph sz="half" idx="2"/>
          </p:nvPr>
        </p:nvSpPr>
        <p:spPr>
          <a:xfrm>
            <a:off x="762000" y="1276350"/>
            <a:ext cx="7543800" cy="3047999"/>
          </a:xfrm>
        </p:spPr>
        <p:txBody>
          <a:bodyPr/>
          <a:lstStyle/>
          <a:p>
            <a:pPr marL="365760" indent="-365760">
              <a:lnSpc>
                <a:spcPts val="2000"/>
              </a:lnSpc>
              <a:spcBef>
                <a:spcPts val="1200"/>
              </a:spcBef>
              <a:buFont typeface="AppleSDGothicNeo-Regular" charset="-127"/>
              <a:buChar char="◼"/>
            </a:pPr>
            <a:r>
              <a:rPr lang="en-US" sz="1800" b="0" dirty="0"/>
              <a:t>The penalty ID should be placed on all checks sent to the Board.</a:t>
            </a:r>
          </a:p>
          <a:p>
            <a:pPr marL="365760" indent="-365760">
              <a:lnSpc>
                <a:spcPts val="2000"/>
              </a:lnSpc>
              <a:spcBef>
                <a:spcPts val="1200"/>
              </a:spcBef>
              <a:buFont typeface="AppleSDGothicNeo-Regular" charset="-127"/>
              <a:buChar char="◼"/>
            </a:pPr>
            <a:r>
              <a:rPr lang="en-US" sz="1800" b="0" dirty="0"/>
              <a:t>The Board would prefer one check for the entire payment </a:t>
            </a:r>
            <a:br>
              <a:rPr lang="en-US" sz="1800" b="0" dirty="0"/>
            </a:br>
            <a:r>
              <a:rPr lang="en-US" sz="1800" b="0" dirty="0"/>
              <a:t>for that quarter for that category.</a:t>
            </a:r>
          </a:p>
          <a:p>
            <a:pPr marL="365760" indent="-365760">
              <a:lnSpc>
                <a:spcPts val="2000"/>
              </a:lnSpc>
              <a:spcBef>
                <a:spcPts val="1200"/>
              </a:spcBef>
              <a:buFont typeface="AppleSDGothicNeo-Regular" charset="-127"/>
              <a:buChar char="◼"/>
            </a:pPr>
            <a:r>
              <a:rPr lang="en-US" sz="1800" b="0" dirty="0"/>
              <a:t>Carriers currently receive two invoices, one for timely first report of injury and one for timely SROI showing initial payment. Once controversy is implemented, a third invoice will be sent.</a:t>
            </a:r>
          </a:p>
        </p:txBody>
      </p:sp>
      <p:sp>
        <p:nvSpPr>
          <p:cNvPr id="5" name="Title 1"/>
          <p:cNvSpPr txBox="1">
            <a:spLocks/>
          </p:cNvSpPr>
          <p:nvPr/>
        </p:nvSpPr>
        <p:spPr>
          <a:xfrm>
            <a:off x="457200" y="285750"/>
            <a:ext cx="8229600" cy="620282"/>
          </a:xfrm>
          <a:prstGeom prst="rect">
            <a:avLst/>
          </a:prstGeom>
        </p:spPr>
        <p:txBody>
          <a:bodyPr/>
          <a:lstStyle>
            <a:lvl1pPr algn="l" defTabSz="914400" rtl="0" eaLnBrk="1" latinLnBrk="0" hangingPunct="1">
              <a:spcBef>
                <a:spcPct val="0"/>
              </a:spcBef>
              <a:buNone/>
              <a:defRPr sz="3600" b="1" kern="1200">
                <a:solidFill>
                  <a:schemeClr val="accent2"/>
                </a:solidFill>
                <a:latin typeface="Arial" panose="020B0604020202020204" pitchFamily="34" charset="0"/>
                <a:ea typeface="+mj-ea"/>
                <a:cs typeface="Arial" panose="020B0604020202020204" pitchFamily="34" charset="0"/>
              </a:defRPr>
            </a:lvl1pPr>
          </a:lstStyle>
          <a:p>
            <a:r>
              <a:rPr lang="en-US" sz="4000" dirty="0">
                <a:solidFill>
                  <a:srgbClr val="7A9FA1"/>
                </a:solidFill>
              </a:rPr>
              <a:t>Invoice Process</a:t>
            </a:r>
          </a:p>
        </p:txBody>
      </p:sp>
    </p:spTree>
    <p:extLst>
      <p:ext uri="{BB962C8B-B14F-4D97-AF65-F5344CB8AC3E}">
        <p14:creationId xmlns:p14="http://schemas.microsoft.com/office/powerpoint/2010/main" val="3187527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idx="1"/>
          </p:nvPr>
        </p:nvSpPr>
        <p:spPr>
          <a:xfrm>
            <a:off x="762000" y="971550"/>
            <a:ext cx="8229600" cy="598487"/>
          </a:xfrm>
        </p:spPr>
        <p:txBody>
          <a:bodyPr/>
          <a:lstStyle/>
          <a:p>
            <a:r>
              <a:rPr lang="en-US" sz="2000" dirty="0">
                <a:solidFill>
                  <a:srgbClr val="646569"/>
                </a:solidFill>
              </a:rPr>
              <a:t>Notice sent Through WCB Notifications 10/5/16</a:t>
            </a:r>
          </a:p>
        </p:txBody>
      </p:sp>
      <p:sp>
        <p:nvSpPr>
          <p:cNvPr id="3" name="Content Placeholder 2"/>
          <p:cNvSpPr>
            <a:spLocks noGrp="1"/>
          </p:cNvSpPr>
          <p:nvPr>
            <p:ph sz="half" idx="2"/>
          </p:nvPr>
        </p:nvSpPr>
        <p:spPr>
          <a:xfrm>
            <a:off x="762000" y="1428750"/>
            <a:ext cx="7848600" cy="3429001"/>
          </a:xfrm>
        </p:spPr>
        <p:txBody>
          <a:bodyPr/>
          <a:lstStyle/>
          <a:p>
            <a:pPr marL="0" indent="0">
              <a:lnSpc>
                <a:spcPts val="1800"/>
              </a:lnSpc>
              <a:buNone/>
            </a:pPr>
            <a:r>
              <a:rPr lang="en-US" sz="1500" b="0" dirty="0"/>
              <a:t>Payment of Penalties issued Through </a:t>
            </a:r>
            <a:r>
              <a:rPr lang="en-US" sz="1500" b="0" dirty="0" err="1"/>
              <a:t>Payor</a:t>
            </a:r>
            <a:r>
              <a:rPr lang="en-US" sz="1500" b="0" dirty="0"/>
              <a:t> Compliance:</a:t>
            </a:r>
          </a:p>
          <a:p>
            <a:pPr marL="0" indent="0">
              <a:lnSpc>
                <a:spcPts val="1800"/>
              </a:lnSpc>
              <a:buNone/>
            </a:pPr>
            <a:r>
              <a:rPr lang="en-US" sz="1500" b="0" dirty="0"/>
              <a:t>Penalties levied in accordance with WCL §25(3)(e) for failure to make a timely filing of a first report of injury, subsequent report of injury showing initial payment and timely controversy are to be paid to the Board within 10 days of receipt of the invoice and not the proposed penalty letter. </a:t>
            </a:r>
          </a:p>
          <a:p>
            <a:pPr marL="0" indent="0">
              <a:lnSpc>
                <a:spcPts val="1800"/>
              </a:lnSpc>
              <a:buNone/>
            </a:pPr>
            <a:r>
              <a:rPr lang="en-US" sz="1500" b="0" dirty="0"/>
              <a:t>Payment received by the Board prior to an invoice being sent may result in an incorrect application of that payment or potentially even the Board returning your check if there is no open receivable for it to be applied to. Please refrain from making payment of these penalties until you are in receipt of the invoice advising of the actual amount owed.</a:t>
            </a:r>
          </a:p>
          <a:p>
            <a:pPr marL="0" indent="0">
              <a:lnSpc>
                <a:spcPts val="1800"/>
              </a:lnSpc>
              <a:buNone/>
            </a:pPr>
            <a:r>
              <a:rPr lang="en-US" sz="1500" b="0" dirty="0"/>
              <a:t>Invoices are released the first week of every month, as long as all cases for that carrier for that quarter have been reconciled. Please return the bottom half of the invoice along with placing the penalty ID and carrier code on the check.</a:t>
            </a:r>
            <a:endParaRPr lang="en-US" sz="1500" dirty="0"/>
          </a:p>
        </p:txBody>
      </p:sp>
      <p:sp>
        <p:nvSpPr>
          <p:cNvPr id="5" name="Title 1"/>
          <p:cNvSpPr txBox="1">
            <a:spLocks/>
          </p:cNvSpPr>
          <p:nvPr/>
        </p:nvSpPr>
        <p:spPr>
          <a:xfrm>
            <a:off x="457200" y="324752"/>
            <a:ext cx="4343400" cy="770209"/>
          </a:xfrm>
          <a:prstGeom prst="rect">
            <a:avLst/>
          </a:prstGeom>
        </p:spPr>
        <p:txBody>
          <a:bodyPr/>
          <a:lstStyle>
            <a:lvl1pPr algn="l" defTabSz="914400" rtl="0" eaLnBrk="1" latinLnBrk="0" hangingPunct="1">
              <a:spcBef>
                <a:spcPct val="0"/>
              </a:spcBef>
              <a:buNone/>
              <a:defRPr sz="3600" b="1" kern="1200">
                <a:solidFill>
                  <a:schemeClr val="accent2"/>
                </a:solidFill>
                <a:latin typeface="Arial" panose="020B0604020202020204" pitchFamily="34" charset="0"/>
                <a:ea typeface="+mj-ea"/>
                <a:cs typeface="Arial" panose="020B0604020202020204" pitchFamily="34" charset="0"/>
              </a:defRPr>
            </a:lvl1pPr>
          </a:lstStyle>
          <a:p>
            <a:r>
              <a:rPr lang="en-US" sz="4000" dirty="0">
                <a:solidFill>
                  <a:srgbClr val="7A9FA1"/>
                </a:solidFill>
              </a:rPr>
              <a:t>Invoice</a:t>
            </a:r>
          </a:p>
        </p:txBody>
      </p:sp>
    </p:spTree>
    <p:extLst>
      <p:ext uri="{BB962C8B-B14F-4D97-AF65-F5344CB8AC3E}">
        <p14:creationId xmlns:p14="http://schemas.microsoft.com/office/powerpoint/2010/main" val="50021804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 y="2114550"/>
            <a:ext cx="6438900" cy="914400"/>
          </a:xfrm>
        </p:spPr>
        <p:txBody>
          <a:bodyPr/>
          <a:lstStyle/>
          <a:p>
            <a:r>
              <a:rPr lang="en-US" dirty="0"/>
              <a:t>Controversy Report</a:t>
            </a:r>
            <a:endParaRPr lang="en-US" b="0" dirty="0">
              <a:solidFill>
                <a:srgbClr val="F3D96B"/>
              </a:solidFill>
            </a:endParaRPr>
          </a:p>
        </p:txBody>
      </p:sp>
    </p:spTree>
    <p:extLst>
      <p:ext uri="{BB962C8B-B14F-4D97-AF65-F5344CB8AC3E}">
        <p14:creationId xmlns:p14="http://schemas.microsoft.com/office/powerpoint/2010/main" val="119176334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457200" y="361950"/>
            <a:ext cx="8229600" cy="701675"/>
          </a:xfrm>
        </p:spPr>
        <p:txBody>
          <a:bodyPr/>
          <a:lstStyle/>
          <a:p>
            <a:r>
              <a:rPr lang="en-US" sz="4000" dirty="0">
                <a:solidFill>
                  <a:srgbClr val="7A9FA1"/>
                </a:solidFill>
              </a:rPr>
              <a:t>Payor Compliance</a:t>
            </a:r>
          </a:p>
        </p:txBody>
      </p:sp>
      <p:sp>
        <p:nvSpPr>
          <p:cNvPr id="4" name="Content Placeholder 3"/>
          <p:cNvSpPr>
            <a:spLocks noGrp="1"/>
          </p:cNvSpPr>
          <p:nvPr>
            <p:ph sz="half" idx="2"/>
          </p:nvPr>
        </p:nvSpPr>
        <p:spPr>
          <a:xfrm>
            <a:off x="609600" y="1276350"/>
            <a:ext cx="6096000" cy="3428999"/>
          </a:xfrm>
        </p:spPr>
        <p:txBody>
          <a:bodyPr/>
          <a:lstStyle/>
          <a:p>
            <a:pPr marL="0" indent="0">
              <a:spcBef>
                <a:spcPts val="2000"/>
              </a:spcBef>
              <a:buNone/>
            </a:pPr>
            <a:r>
              <a:rPr lang="en-US" sz="2000" dirty="0"/>
              <a:t>Measuring timeliness of  Controversy </a:t>
            </a:r>
            <a:br>
              <a:rPr lang="en-US" sz="2000" dirty="0"/>
            </a:br>
            <a:r>
              <a:rPr lang="en-US" sz="2000" dirty="0"/>
              <a:t>(FROI/SROI 04). </a:t>
            </a:r>
          </a:p>
          <a:p>
            <a:pPr marL="0" indent="0">
              <a:spcBef>
                <a:spcPts val="2000"/>
              </a:spcBef>
              <a:buNone/>
            </a:pPr>
            <a:r>
              <a:rPr lang="en-US" sz="2000" dirty="0"/>
              <a:t>The Board will begin to measure Controversy transactions received in the third quarter of 2017 on claims with a date of accident of 5/23/14 or after. </a:t>
            </a:r>
          </a:p>
          <a:p>
            <a:pPr marL="0" indent="0">
              <a:spcBef>
                <a:spcPts val="2000"/>
              </a:spcBef>
              <a:buNone/>
            </a:pPr>
            <a:r>
              <a:rPr lang="en-US" sz="2000" dirty="0"/>
              <a:t>Penalties will be issued in October of 2017.</a:t>
            </a:r>
          </a:p>
        </p:txBody>
      </p:sp>
      <p:pic>
        <p:nvPicPr>
          <p:cNvPr id="16" name="Picture 1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477000" y="361950"/>
            <a:ext cx="2520029" cy="2575720"/>
          </a:xfrm>
          <a:prstGeom prst="rect">
            <a:avLst/>
          </a:prstGeom>
        </p:spPr>
      </p:pic>
    </p:spTree>
    <p:extLst>
      <p:ext uri="{BB962C8B-B14F-4D97-AF65-F5344CB8AC3E}">
        <p14:creationId xmlns:p14="http://schemas.microsoft.com/office/powerpoint/2010/main" val="386867394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half" idx="2"/>
          </p:nvPr>
        </p:nvSpPr>
        <p:spPr>
          <a:xfrm flipV="1">
            <a:off x="1652141" y="4476750"/>
            <a:ext cx="5358260" cy="45719"/>
          </a:xfrm>
        </p:spPr>
        <p:txBody>
          <a:bodyPr/>
          <a:lstStyle/>
          <a:p>
            <a:pPr marL="0" indent="0">
              <a:buNone/>
            </a:pPr>
            <a:endParaRPr lang="en-US" dirty="0"/>
          </a:p>
        </p:txBody>
      </p:sp>
      <p:pic>
        <p:nvPicPr>
          <p:cNvPr id="3074" name="Picture 1" descr="image001"/>
          <p:cNvPicPr>
            <a:picLocks noChangeAspect="1" noChangeArrowheads="1"/>
          </p:cNvPicPr>
          <p:nvPr/>
        </p:nvPicPr>
        <p:blipFill rotWithShape="1">
          <a:blip r:embed="rId2">
            <a:extLst>
              <a:ext uri="{28A0092B-C50C-407E-A947-70E740481C1C}">
                <a14:useLocalDpi xmlns:a14="http://schemas.microsoft.com/office/drawing/2010/main" val="0"/>
              </a:ext>
            </a:extLst>
          </a:blip>
          <a:srcRect t="1953" b="2338"/>
          <a:stretch/>
        </p:blipFill>
        <p:spPr bwMode="auto">
          <a:xfrm>
            <a:off x="1464581" y="933773"/>
            <a:ext cx="5133733" cy="3084286"/>
          </a:xfrm>
          <a:prstGeom prst="rect">
            <a:avLst/>
          </a:prstGeom>
          <a:noFill/>
          <a:ln w="9525">
            <a:solidFill>
              <a:schemeClr val="bg1">
                <a:lumMod val="65000"/>
              </a:schemeClr>
            </a:solidFill>
            <a:miter lim="800000"/>
            <a:headEnd/>
            <a:tailEnd/>
          </a:ln>
          <a:extLst>
            <a:ext uri="{909E8E84-426E-40DD-AFC4-6F175D3DCCD1}">
              <a14:hiddenFill xmlns:a14="http://schemas.microsoft.com/office/drawing/2010/main">
                <a:solidFill>
                  <a:srgbClr val="FFFFFF"/>
                </a:solidFill>
              </a14:hiddenFill>
            </a:ext>
          </a:extLst>
        </p:spPr>
      </p:pic>
      <p:sp>
        <p:nvSpPr>
          <p:cNvPr id="6" name="Title 1"/>
          <p:cNvSpPr txBox="1">
            <a:spLocks/>
          </p:cNvSpPr>
          <p:nvPr/>
        </p:nvSpPr>
        <p:spPr>
          <a:xfrm>
            <a:off x="457200" y="324752"/>
            <a:ext cx="4267200" cy="770209"/>
          </a:xfrm>
          <a:prstGeom prst="rect">
            <a:avLst/>
          </a:prstGeom>
        </p:spPr>
        <p:txBody>
          <a:bodyPr/>
          <a:lstStyle>
            <a:lvl1pPr algn="l" defTabSz="914400" rtl="0" eaLnBrk="1" latinLnBrk="0" hangingPunct="1">
              <a:spcBef>
                <a:spcPct val="0"/>
              </a:spcBef>
              <a:buNone/>
              <a:defRPr sz="3600" b="1" kern="1200">
                <a:solidFill>
                  <a:schemeClr val="accent2"/>
                </a:solidFill>
                <a:latin typeface="Arial" panose="020B0604020202020204" pitchFamily="34" charset="0"/>
                <a:ea typeface="+mj-ea"/>
                <a:cs typeface="Arial" panose="020B0604020202020204" pitchFamily="34" charset="0"/>
              </a:defRPr>
            </a:lvl1pPr>
          </a:lstStyle>
          <a:p>
            <a:r>
              <a:rPr lang="en-US" sz="2800" dirty="0">
                <a:solidFill>
                  <a:srgbClr val="7A9FA1"/>
                </a:solidFill>
              </a:rPr>
              <a:t>Controversy Report</a:t>
            </a:r>
          </a:p>
        </p:txBody>
      </p:sp>
      <p:pic>
        <p:nvPicPr>
          <p:cNvPr id="1026" name="Picture 3" descr="image00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62000" y="839933"/>
            <a:ext cx="7467600" cy="36825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38226233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666751"/>
            <a:ext cx="9144000" cy="838199"/>
          </a:xfrm>
        </p:spPr>
        <p:txBody>
          <a:bodyPr lIns="0" tIns="0" rIns="0" bIns="0" anchor="t"/>
          <a:lstStyle/>
          <a:p>
            <a:pPr algn="ctr" fontAlgn="t">
              <a:lnSpc>
                <a:spcPct val="120000"/>
              </a:lnSpc>
              <a:spcBef>
                <a:spcPts val="4800"/>
              </a:spcBef>
            </a:pPr>
            <a:r>
              <a:rPr lang="en-US" sz="4000" dirty="0">
                <a:solidFill>
                  <a:srgbClr val="808180"/>
                </a:solidFill>
              </a:rPr>
              <a:t>For Questions or More Information:</a:t>
            </a:r>
          </a:p>
        </p:txBody>
      </p:sp>
      <p:sp>
        <p:nvSpPr>
          <p:cNvPr id="3" name="Title 1"/>
          <p:cNvSpPr txBox="1">
            <a:spLocks/>
          </p:cNvSpPr>
          <p:nvPr/>
        </p:nvSpPr>
        <p:spPr>
          <a:xfrm>
            <a:off x="493295" y="1885950"/>
            <a:ext cx="8229600" cy="3505200"/>
          </a:xfrm>
          <a:prstGeom prst="rect">
            <a:avLst/>
          </a:prstGeom>
        </p:spPr>
        <p:txBody>
          <a:bodyPr vert="horz" lIns="0" tIns="0" rIns="0" bIns="0" rtlCol="0" anchor="t">
            <a:noAutofit/>
          </a:bodyPr>
          <a:lstStyle>
            <a:lvl1pPr algn="l" defTabSz="914400" rtl="0" eaLnBrk="1" latinLnBrk="0" hangingPunct="1">
              <a:spcBef>
                <a:spcPct val="0"/>
              </a:spcBef>
              <a:buNone/>
              <a:defRPr sz="3600" b="1" kern="1200">
                <a:solidFill>
                  <a:schemeClr val="accent2"/>
                </a:solidFill>
                <a:latin typeface="Arial" panose="020B0604020202020204" pitchFamily="34" charset="0"/>
                <a:ea typeface="+mj-ea"/>
                <a:cs typeface="Arial" panose="020B0604020202020204" pitchFamily="34" charset="0"/>
              </a:defRPr>
            </a:lvl1pPr>
          </a:lstStyle>
          <a:p>
            <a:pPr algn="ctr" fontAlgn="t">
              <a:lnSpc>
                <a:spcPct val="120000"/>
              </a:lnSpc>
              <a:spcBef>
                <a:spcPts val="4800"/>
              </a:spcBef>
            </a:pPr>
            <a:r>
              <a:rPr lang="en-US" sz="2400" dirty="0">
                <a:solidFill>
                  <a:srgbClr val="646569"/>
                </a:solidFill>
              </a:rPr>
              <a:t>Denise Hughes, Monitoring Program Manager</a:t>
            </a:r>
            <a:br>
              <a:rPr lang="en-US" sz="2400" dirty="0">
                <a:solidFill>
                  <a:schemeClr val="accent5"/>
                </a:solidFill>
              </a:rPr>
            </a:br>
            <a:r>
              <a:rPr lang="en-US" sz="2400" dirty="0" err="1">
                <a:solidFill>
                  <a:srgbClr val="7A9FA1"/>
                </a:solidFill>
              </a:rPr>
              <a:t>Monitoring@wcb.ny.gov</a:t>
            </a:r>
            <a:endParaRPr lang="en-US" sz="2400" dirty="0">
              <a:solidFill>
                <a:srgbClr val="7A9FA1"/>
              </a:solidFill>
            </a:endParaRPr>
          </a:p>
          <a:p>
            <a:pPr algn="ctr" fontAlgn="t">
              <a:lnSpc>
                <a:spcPct val="120000"/>
              </a:lnSpc>
              <a:spcBef>
                <a:spcPts val="4800"/>
              </a:spcBef>
            </a:pPr>
            <a:r>
              <a:rPr lang="en-US" sz="2400" dirty="0">
                <a:solidFill>
                  <a:srgbClr val="646569"/>
                </a:solidFill>
              </a:rPr>
              <a:t>Visit Our Website:</a:t>
            </a:r>
            <a:br>
              <a:rPr lang="en-US" sz="2400" dirty="0">
                <a:solidFill>
                  <a:srgbClr val="646569"/>
                </a:solidFill>
              </a:rPr>
            </a:br>
            <a:r>
              <a:rPr lang="en-US" sz="2400" dirty="0">
                <a:solidFill>
                  <a:srgbClr val="7A9FA1"/>
                </a:solidFill>
              </a:rPr>
              <a:t>wcb.ny.gov/content/main/Monitoring/</a:t>
            </a:r>
            <a:r>
              <a:rPr lang="en-US" sz="2400" dirty="0" err="1">
                <a:solidFill>
                  <a:srgbClr val="7A9FA1"/>
                </a:solidFill>
              </a:rPr>
              <a:t>O</a:t>
            </a:r>
            <a:r>
              <a:rPr lang="en-US" sz="2400">
                <a:solidFill>
                  <a:srgbClr val="7A9FA1"/>
                </a:solidFill>
              </a:rPr>
              <a:t>verview.jsp</a:t>
            </a:r>
            <a:endParaRPr lang="en-US" sz="2400" dirty="0">
              <a:solidFill>
                <a:srgbClr val="7A9FA1"/>
              </a:solidFill>
            </a:endParaRPr>
          </a:p>
        </p:txBody>
      </p:sp>
    </p:spTree>
    <p:extLst>
      <p:ext uri="{BB962C8B-B14F-4D97-AF65-F5344CB8AC3E}">
        <p14:creationId xmlns:p14="http://schemas.microsoft.com/office/powerpoint/2010/main" val="101462434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4300" y="1885950"/>
            <a:ext cx="6438900" cy="914400"/>
          </a:xfrm>
        </p:spPr>
        <p:txBody>
          <a:bodyPr/>
          <a:lstStyle/>
          <a:p>
            <a:r>
              <a:rPr lang="en-US" dirty="0"/>
              <a:t>How We Are Measuring</a:t>
            </a:r>
            <a:endParaRPr lang="en-US" b="0" dirty="0">
              <a:solidFill>
                <a:srgbClr val="F3D96B"/>
              </a:solidFill>
            </a:endParaRPr>
          </a:p>
        </p:txBody>
      </p:sp>
      <p:sp>
        <p:nvSpPr>
          <p:cNvPr id="3" name="Rectangle 2"/>
          <p:cNvSpPr/>
          <p:nvPr/>
        </p:nvSpPr>
        <p:spPr>
          <a:xfrm>
            <a:off x="33867" y="2647950"/>
            <a:ext cx="3818481" cy="461665"/>
          </a:xfrm>
          <a:prstGeom prst="rect">
            <a:avLst/>
          </a:prstGeom>
        </p:spPr>
        <p:txBody>
          <a:bodyPr wrap="none">
            <a:spAutoFit/>
          </a:bodyPr>
          <a:lstStyle/>
          <a:p>
            <a:r>
              <a:rPr lang="en-US" sz="2400" dirty="0">
                <a:solidFill>
                  <a:srgbClr val="F3D96B"/>
                </a:solidFill>
                <a:latin typeface="Arial" charset="0"/>
                <a:ea typeface="Arial" charset="0"/>
                <a:cs typeface="Arial" charset="0"/>
              </a:rPr>
              <a:t>Timeliness of Controversy </a:t>
            </a:r>
            <a:endParaRPr lang="en-US" sz="2400" dirty="0">
              <a:latin typeface="Arial" charset="0"/>
              <a:ea typeface="Arial" charset="0"/>
              <a:cs typeface="Arial" charset="0"/>
            </a:endParaRPr>
          </a:p>
        </p:txBody>
      </p:sp>
    </p:spTree>
    <p:extLst>
      <p:ext uri="{BB962C8B-B14F-4D97-AF65-F5344CB8AC3E}">
        <p14:creationId xmlns:p14="http://schemas.microsoft.com/office/powerpoint/2010/main" val="67181527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idx="1"/>
          </p:nvPr>
        </p:nvSpPr>
        <p:spPr>
          <a:xfrm>
            <a:off x="762000" y="1123949"/>
            <a:ext cx="7924800" cy="446087"/>
          </a:xfrm>
        </p:spPr>
        <p:txBody>
          <a:bodyPr/>
          <a:lstStyle/>
          <a:p>
            <a:r>
              <a:rPr lang="en-US" sz="2000" dirty="0">
                <a:solidFill>
                  <a:srgbClr val="007681"/>
                </a:solidFill>
              </a:rPr>
              <a:t>Timeliness of Controversy</a:t>
            </a:r>
          </a:p>
          <a:p>
            <a:endParaRPr lang="en-US" sz="2000" dirty="0">
              <a:solidFill>
                <a:srgbClr val="007681"/>
              </a:solidFill>
            </a:endParaRPr>
          </a:p>
        </p:txBody>
      </p:sp>
      <p:sp>
        <p:nvSpPr>
          <p:cNvPr id="3" name="Content Placeholder 2"/>
          <p:cNvSpPr>
            <a:spLocks noGrp="1"/>
          </p:cNvSpPr>
          <p:nvPr>
            <p:ph sz="half" idx="2"/>
          </p:nvPr>
        </p:nvSpPr>
        <p:spPr>
          <a:xfrm>
            <a:off x="762000" y="1561303"/>
            <a:ext cx="8077200" cy="2922589"/>
          </a:xfrm>
        </p:spPr>
        <p:txBody>
          <a:bodyPr/>
          <a:lstStyle/>
          <a:p>
            <a:pPr marL="0" indent="0">
              <a:buNone/>
            </a:pPr>
            <a:r>
              <a:rPr lang="en-US" sz="1600" b="0" dirty="0"/>
              <a:t>Enforcement of the 18/10 Day Rule defined in NYCRR Section 300.22 : “On or before the </a:t>
            </a:r>
            <a:r>
              <a:rPr lang="en-US" sz="1600" b="0" u="sng" dirty="0"/>
              <a:t>18</a:t>
            </a:r>
            <a:r>
              <a:rPr lang="en-US" sz="1600" b="0" u="sng" baseline="30000" dirty="0"/>
              <a:t>th</a:t>
            </a:r>
            <a:r>
              <a:rPr lang="en-US" sz="1600" b="0" u="sng" dirty="0"/>
              <a:t> day after the disability event </a:t>
            </a:r>
            <a:r>
              <a:rPr lang="en-US" sz="1600" b="0" dirty="0"/>
              <a:t>OR </a:t>
            </a:r>
            <a:r>
              <a:rPr lang="en-US" sz="1600" b="0" u="sng" dirty="0"/>
              <a:t>within 10 days after the employer has knowledge of the disability event</a:t>
            </a:r>
            <a:r>
              <a:rPr lang="en-US" sz="1600" b="0" dirty="0"/>
              <a:t>, whichever period is greater, the carrier, Special Fund, self-insured employer or TPA shall file electronically a Notice of Controversy(FROI-04/SROI-04) with the Board”.</a:t>
            </a:r>
          </a:p>
          <a:p>
            <a:pPr marL="742950" lvl="1" indent="-285750"/>
            <a:r>
              <a:rPr lang="en-US" sz="1500" dirty="0"/>
              <a:t>"Disability event" means any accident, including death resulting therefrom, occurring in the course of employment or any alleged accident, including death resulting therefrom, that results in personal injury which has caused or will cause a loss of time from regular duties of one day beyond the working day or shift on which the accident or alleged accident occurred, or which has required or will require medical treatment beyond ordinary first aid or more than two treatments by a person rendering first aid; or any disease or alleged disease, including death resulting therefrom, claimed to have been caused by the nature of the employment and contracted therein.</a:t>
            </a:r>
          </a:p>
          <a:p>
            <a:pPr>
              <a:lnSpc>
                <a:spcPts val="1940"/>
              </a:lnSpc>
            </a:pPr>
            <a:endParaRPr lang="en-US" dirty="0"/>
          </a:p>
        </p:txBody>
      </p:sp>
      <p:sp>
        <p:nvSpPr>
          <p:cNvPr id="4" name="Title 1"/>
          <p:cNvSpPr txBox="1">
            <a:spLocks/>
          </p:cNvSpPr>
          <p:nvPr/>
        </p:nvSpPr>
        <p:spPr>
          <a:xfrm>
            <a:off x="457200" y="361950"/>
            <a:ext cx="8229600" cy="701675"/>
          </a:xfrm>
          <a:prstGeom prst="rect">
            <a:avLst/>
          </a:prstGeom>
        </p:spPr>
        <p:txBody>
          <a:bodyPr/>
          <a:lstStyle>
            <a:lvl1pPr algn="l" defTabSz="914400" rtl="0" eaLnBrk="1" latinLnBrk="0" hangingPunct="1">
              <a:spcBef>
                <a:spcPct val="0"/>
              </a:spcBef>
              <a:buNone/>
              <a:defRPr sz="3600" b="1" kern="1200">
                <a:solidFill>
                  <a:schemeClr val="accent2"/>
                </a:solidFill>
                <a:latin typeface="Arial" panose="020B0604020202020204" pitchFamily="34" charset="0"/>
                <a:ea typeface="+mj-ea"/>
                <a:cs typeface="Arial" panose="020B0604020202020204" pitchFamily="34" charset="0"/>
              </a:defRPr>
            </a:lvl1pPr>
          </a:lstStyle>
          <a:p>
            <a:r>
              <a:rPr lang="en-US" sz="4000" dirty="0">
                <a:solidFill>
                  <a:srgbClr val="7A9FA1"/>
                </a:solidFill>
              </a:rPr>
              <a:t>How We Are Measuring</a:t>
            </a:r>
          </a:p>
        </p:txBody>
      </p:sp>
    </p:spTree>
    <p:extLst>
      <p:ext uri="{BB962C8B-B14F-4D97-AF65-F5344CB8AC3E}">
        <p14:creationId xmlns:p14="http://schemas.microsoft.com/office/powerpoint/2010/main" val="127037172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How We Are Measuring </a:t>
            </a:r>
          </a:p>
        </p:txBody>
      </p:sp>
      <p:sp>
        <p:nvSpPr>
          <p:cNvPr id="3" name="Text Placeholder 2"/>
          <p:cNvSpPr>
            <a:spLocks noGrp="1"/>
          </p:cNvSpPr>
          <p:nvPr>
            <p:ph type="body" sz="quarter" idx="10"/>
          </p:nvPr>
        </p:nvSpPr>
        <p:spPr/>
        <p:txBody>
          <a:bodyPr/>
          <a:lstStyle/>
          <a:p>
            <a:pPr indent="0">
              <a:buNone/>
            </a:pPr>
            <a:r>
              <a:rPr lang="en-US" dirty="0"/>
              <a:t>Timeliness of Controversy</a:t>
            </a:r>
          </a:p>
          <a:p>
            <a:pPr marL="806450" lvl="1" indent="-344488">
              <a:buSzPct val="100000"/>
              <a:buFont typeface="AppleSDGothicNeo-Regular" charset="-127"/>
              <a:buChar char="◼︎"/>
            </a:pPr>
            <a:r>
              <a:rPr lang="en-US" dirty="0"/>
              <a:t>The Board will begin to measure Timeliness of Controversy only on lost  time claims. Therefore, timelines will be measured from 18 days from date of accident, 10 days from date employer had knowledge of Injury, or 10 days from Initial date of disability, whichever period is greater.</a:t>
            </a:r>
          </a:p>
          <a:p>
            <a:pPr marL="806450" lvl="1" indent="-344488">
              <a:buSzPct val="100000"/>
              <a:buFont typeface="AppleSDGothicNeo-Regular" charset="-127"/>
              <a:buChar char="◼︎"/>
            </a:pPr>
            <a:r>
              <a:rPr lang="en-US" dirty="0"/>
              <a:t>The Board will only be measuring the filings made against the primary insurer of record at the time of the filing.</a:t>
            </a:r>
          </a:p>
        </p:txBody>
      </p:sp>
      <p:pic>
        <p:nvPicPr>
          <p:cNvPr id="4" name="Picture 3"/>
          <p:cNvPicPr>
            <a:picLocks noChangeAspect="1"/>
          </p:cNvPicPr>
          <p:nvPr/>
        </p:nvPicPr>
        <p:blipFill rotWithShape="1">
          <a:blip r:embed="rId2">
            <a:extLst>
              <a:ext uri="{28A0092B-C50C-407E-A947-70E740481C1C}">
                <a14:useLocalDpi xmlns:a14="http://schemas.microsoft.com/office/drawing/2010/main" val="0"/>
              </a:ext>
            </a:extLst>
          </a:blip>
          <a:srcRect r="47672"/>
          <a:stretch/>
        </p:blipFill>
        <p:spPr>
          <a:xfrm>
            <a:off x="6705600" y="285750"/>
            <a:ext cx="1465564" cy="1331384"/>
          </a:xfrm>
          <a:prstGeom prst="rect">
            <a:avLst/>
          </a:prstGeom>
        </p:spPr>
      </p:pic>
    </p:spTree>
    <p:extLst>
      <p:ext uri="{BB962C8B-B14F-4D97-AF65-F5344CB8AC3E}">
        <p14:creationId xmlns:p14="http://schemas.microsoft.com/office/powerpoint/2010/main" val="73442150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4300" y="1885950"/>
            <a:ext cx="6438900" cy="914400"/>
          </a:xfrm>
        </p:spPr>
        <p:txBody>
          <a:bodyPr/>
          <a:lstStyle/>
          <a:p>
            <a:r>
              <a:rPr lang="en-US" dirty="0"/>
              <a:t>Monitoring Compliance</a:t>
            </a:r>
            <a:endParaRPr lang="en-US" b="0" dirty="0">
              <a:solidFill>
                <a:srgbClr val="F3D96B"/>
              </a:solidFill>
            </a:endParaRPr>
          </a:p>
        </p:txBody>
      </p:sp>
      <p:sp>
        <p:nvSpPr>
          <p:cNvPr id="3" name="Rectangle 2"/>
          <p:cNvSpPr/>
          <p:nvPr/>
        </p:nvSpPr>
        <p:spPr>
          <a:xfrm>
            <a:off x="33867" y="2647950"/>
            <a:ext cx="3818481" cy="461665"/>
          </a:xfrm>
          <a:prstGeom prst="rect">
            <a:avLst/>
          </a:prstGeom>
        </p:spPr>
        <p:txBody>
          <a:bodyPr wrap="none">
            <a:spAutoFit/>
          </a:bodyPr>
          <a:lstStyle/>
          <a:p>
            <a:r>
              <a:rPr lang="en-US" sz="2400" dirty="0">
                <a:solidFill>
                  <a:srgbClr val="F3D96B"/>
                </a:solidFill>
                <a:latin typeface="Arial" charset="0"/>
                <a:ea typeface="Arial" charset="0"/>
                <a:cs typeface="Arial" charset="0"/>
              </a:rPr>
              <a:t>Timeliness of Controversy </a:t>
            </a:r>
            <a:endParaRPr lang="en-US" sz="2400" dirty="0">
              <a:latin typeface="Arial" charset="0"/>
              <a:ea typeface="Arial" charset="0"/>
              <a:cs typeface="Arial" charset="0"/>
            </a:endParaRPr>
          </a:p>
        </p:txBody>
      </p:sp>
    </p:spTree>
    <p:extLst>
      <p:ext uri="{BB962C8B-B14F-4D97-AF65-F5344CB8AC3E}">
        <p14:creationId xmlns:p14="http://schemas.microsoft.com/office/powerpoint/2010/main" val="19762681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Monitoring Compliance</a:t>
            </a:r>
          </a:p>
        </p:txBody>
      </p:sp>
      <p:sp>
        <p:nvSpPr>
          <p:cNvPr id="3" name="Text Placeholder 2"/>
          <p:cNvSpPr>
            <a:spLocks noGrp="1"/>
          </p:cNvSpPr>
          <p:nvPr>
            <p:ph type="body" sz="quarter" idx="10"/>
          </p:nvPr>
        </p:nvSpPr>
        <p:spPr>
          <a:xfrm>
            <a:off x="685800" y="1063625"/>
            <a:ext cx="7315200" cy="4251325"/>
          </a:xfrm>
        </p:spPr>
        <p:txBody>
          <a:bodyPr/>
          <a:lstStyle/>
          <a:p>
            <a:pPr indent="0">
              <a:buNone/>
            </a:pPr>
            <a:r>
              <a:rPr lang="en-US" dirty="0"/>
              <a:t>Penalties for Untimely Controversy</a:t>
            </a:r>
          </a:p>
          <a:p>
            <a:pPr marL="463550" indent="227013">
              <a:buSzPct val="100000"/>
              <a:buFont typeface="AppleSDGothicNeo-Regular" charset="-127"/>
              <a:buChar char="◼︎"/>
              <a:tabLst>
                <a:tab pos="1141413" algn="l"/>
                <a:tab pos="1539875" algn="l"/>
              </a:tabLst>
            </a:pPr>
            <a:r>
              <a:rPr lang="en-US" sz="1800" b="0" dirty="0"/>
              <a:t>Since the Board is only measuring lost time claims, the Board will also include 10 days from Initial Date of Disability</a:t>
            </a:r>
          </a:p>
          <a:p>
            <a:pPr marL="463550" indent="227013">
              <a:buSzPct val="100000"/>
              <a:buFont typeface="AppleSDGothicNeo-Regular" charset="-127"/>
              <a:buChar char="◼︎"/>
              <a:tabLst>
                <a:tab pos="1141413" algn="l"/>
                <a:tab pos="1539875" algn="l"/>
              </a:tabLst>
            </a:pPr>
            <a:r>
              <a:rPr lang="en-US" sz="1800" dirty="0"/>
              <a:t>WCL §25 (3)(e)</a:t>
            </a:r>
            <a:endParaRPr lang="en-US" sz="1800" b="0" dirty="0"/>
          </a:p>
          <a:p>
            <a:pPr marL="1149350" lvl="1" indent="112713">
              <a:buClr>
                <a:srgbClr val="646569"/>
              </a:buClr>
              <a:buSzPct val="100000"/>
              <a:buFont typeface="AppleSDGothicNeo-Regular" charset="-127"/>
              <a:buChar char="◼︎"/>
              <a:tabLst>
                <a:tab pos="1027113" algn="l"/>
                <a:tab pos="1539875" algn="l"/>
              </a:tabLst>
            </a:pPr>
            <a:r>
              <a:rPr lang="en-US" sz="1400" dirty="0"/>
              <a:t>I</a:t>
            </a:r>
            <a:r>
              <a:rPr lang="en-US" sz="1400" b="0" dirty="0"/>
              <a:t>f the carrier or employer fails to file a notice within 18 days of </a:t>
            </a:r>
            <a:r>
              <a:rPr lang="en-US" sz="1400" b="0"/>
              <a:t>disability event or </a:t>
            </a:r>
            <a:r>
              <a:rPr lang="en-US" sz="1400" b="0" dirty="0"/>
              <a:t>10 days after employer knowledge, the Board may impose a $50 penalty (18/10/10).</a:t>
            </a:r>
          </a:p>
          <a:p>
            <a:pPr marL="463550" indent="227013">
              <a:buSzPct val="100000"/>
              <a:buFont typeface="AppleSDGothicNeo-Regular" charset="-127"/>
              <a:buChar char="◼︎"/>
              <a:tabLst>
                <a:tab pos="1141413" algn="l"/>
                <a:tab pos="1539875" algn="l"/>
              </a:tabLst>
            </a:pPr>
            <a:r>
              <a:rPr lang="en-US" sz="1800" dirty="0"/>
              <a:t>WCL §25 (2)(a) </a:t>
            </a:r>
          </a:p>
          <a:p>
            <a:pPr marL="1149350" lvl="1" indent="227013">
              <a:buClr>
                <a:srgbClr val="646569"/>
              </a:buClr>
              <a:buSzPct val="100000"/>
              <a:buFont typeface="AppleSDGothicNeo-Regular" charset="-127"/>
              <a:buChar char="◼︎"/>
              <a:tabLst>
                <a:tab pos="1141413" algn="l"/>
                <a:tab pos="1539875" algn="l"/>
              </a:tabLst>
            </a:pPr>
            <a:r>
              <a:rPr lang="en-US" sz="1400" b="0" dirty="0"/>
              <a:t>When a carrier fails to file a notice of controversy or begin payment within the prescribed period or within 10 days of claims administrator knowledge of injury(whichever period is greater), the Board may impose a $300 penalty payable to the claimant in addition to any other penalty (18/10/10/10). </a:t>
            </a:r>
          </a:p>
          <a:p>
            <a:pPr marL="285750" indent="-285750">
              <a:buFont typeface="Wingdings" panose="05000000000000000000" pitchFamily="2" charset="2"/>
              <a:buChar char="q"/>
            </a:pPr>
            <a:endParaRPr lang="en-US" sz="1800" b="0" dirty="0"/>
          </a:p>
        </p:txBody>
      </p:sp>
      <p:pic>
        <p:nvPicPr>
          <p:cNvPr id="4" name="Picture 3"/>
          <p:cNvPicPr>
            <a:picLocks noChangeAspect="1"/>
          </p:cNvPicPr>
          <p:nvPr/>
        </p:nvPicPr>
        <p:blipFill rotWithShape="1">
          <a:blip r:embed="rId2">
            <a:extLst>
              <a:ext uri="{28A0092B-C50C-407E-A947-70E740481C1C}">
                <a14:useLocalDpi xmlns:a14="http://schemas.microsoft.com/office/drawing/2010/main" val="0"/>
              </a:ext>
            </a:extLst>
          </a:blip>
          <a:srcRect r="56375" b="14818"/>
          <a:stretch/>
        </p:blipFill>
        <p:spPr>
          <a:xfrm>
            <a:off x="7848600" y="209550"/>
            <a:ext cx="1219200" cy="1299756"/>
          </a:xfrm>
          <a:prstGeom prst="rect">
            <a:avLst/>
          </a:prstGeom>
        </p:spPr>
      </p:pic>
    </p:spTree>
    <p:extLst>
      <p:ext uri="{BB962C8B-B14F-4D97-AF65-F5344CB8AC3E}">
        <p14:creationId xmlns:p14="http://schemas.microsoft.com/office/powerpoint/2010/main" val="147888903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Monitoring Compliance</a:t>
            </a:r>
          </a:p>
        </p:txBody>
      </p:sp>
      <p:sp>
        <p:nvSpPr>
          <p:cNvPr id="3" name="Text Placeholder 2"/>
          <p:cNvSpPr>
            <a:spLocks noGrp="1"/>
          </p:cNvSpPr>
          <p:nvPr>
            <p:ph type="body" sz="quarter" idx="10"/>
          </p:nvPr>
        </p:nvSpPr>
        <p:spPr>
          <a:xfrm>
            <a:off x="685800" y="1063625"/>
            <a:ext cx="7162800" cy="4251325"/>
          </a:xfrm>
        </p:spPr>
        <p:txBody>
          <a:bodyPr/>
          <a:lstStyle/>
          <a:p>
            <a:pPr indent="0">
              <a:buNone/>
            </a:pPr>
            <a:r>
              <a:rPr lang="en-US" dirty="0"/>
              <a:t>Determination of Dates Used for Measurements</a:t>
            </a:r>
          </a:p>
          <a:p>
            <a:pPr marL="463550" indent="227013">
              <a:buSzPct val="100000"/>
              <a:buFont typeface="AppleSDGothicNeo-Regular" charset="-127"/>
              <a:buChar char="◼︎"/>
              <a:tabLst>
                <a:tab pos="1141413" algn="l"/>
                <a:tab pos="1539875" algn="l"/>
              </a:tabLst>
            </a:pPr>
            <a:r>
              <a:rPr lang="en-US" sz="1800" dirty="0"/>
              <a:t>Employer Knowledge Date</a:t>
            </a:r>
            <a:endParaRPr lang="en-US" sz="1800" b="0" dirty="0"/>
          </a:p>
          <a:p>
            <a:pPr marL="1149350" lvl="1" indent="112713">
              <a:buClr>
                <a:srgbClr val="646569"/>
              </a:buClr>
              <a:buSzPct val="100000"/>
              <a:buFont typeface="AppleSDGothicNeo-Regular" charset="-127"/>
              <a:buChar char="◼︎"/>
              <a:tabLst>
                <a:tab pos="1027113" algn="l"/>
                <a:tab pos="1539875" algn="l"/>
              </a:tabLst>
            </a:pPr>
            <a:r>
              <a:rPr lang="en-US" sz="1400" dirty="0"/>
              <a:t>To Determine Employer Knowledge Date — the Board will use the earliest date of Date Employer Had Knowledge of the Injury (DN0040), Date Employer Had Knowledge of Disability (DN0281), Assembly Notice Date, or Indexing Notice Date.</a:t>
            </a:r>
            <a:endParaRPr lang="en-US" sz="1400" b="0" dirty="0"/>
          </a:p>
          <a:p>
            <a:pPr marL="463550" indent="227013">
              <a:buSzPct val="100000"/>
              <a:buFont typeface="AppleSDGothicNeo-Regular" charset="-127"/>
              <a:buChar char="◼︎"/>
              <a:tabLst>
                <a:tab pos="1141413" algn="l"/>
                <a:tab pos="1539875" algn="l"/>
              </a:tabLst>
            </a:pPr>
            <a:r>
              <a:rPr lang="en-US" sz="1800" dirty="0"/>
              <a:t>Claim Administrator Knowledge Date</a:t>
            </a:r>
          </a:p>
          <a:p>
            <a:pPr marL="1149350" lvl="1" indent="227013">
              <a:buClr>
                <a:srgbClr val="646569"/>
              </a:buClr>
              <a:buSzPct val="100000"/>
              <a:buFont typeface="AppleSDGothicNeo-Regular" charset="-127"/>
              <a:buChar char="◼︎"/>
              <a:tabLst>
                <a:tab pos="1141413" algn="l"/>
                <a:tab pos="1539875" algn="l"/>
              </a:tabLst>
            </a:pPr>
            <a:r>
              <a:rPr lang="en-US" sz="1400" dirty="0"/>
              <a:t>To determine Claim Administrator Knowledge Date of Injury the Board will use the earliest date of Date Claim Administrator Had Knowledge of the Injury (DN0041), Assembly Notice Date, or Indexing Notice Date.</a:t>
            </a:r>
            <a:endParaRPr lang="en-US" sz="1800" b="0" dirty="0"/>
          </a:p>
        </p:txBody>
      </p:sp>
      <p:pic>
        <p:nvPicPr>
          <p:cNvPr id="4" name="Picture 3"/>
          <p:cNvPicPr>
            <a:picLocks noChangeAspect="1"/>
          </p:cNvPicPr>
          <p:nvPr/>
        </p:nvPicPr>
        <p:blipFill rotWithShape="1">
          <a:blip r:embed="rId2">
            <a:extLst>
              <a:ext uri="{28A0092B-C50C-407E-A947-70E740481C1C}">
                <a14:useLocalDpi xmlns:a14="http://schemas.microsoft.com/office/drawing/2010/main" val="0"/>
              </a:ext>
            </a:extLst>
          </a:blip>
          <a:srcRect r="56375" b="14818"/>
          <a:stretch/>
        </p:blipFill>
        <p:spPr>
          <a:xfrm>
            <a:off x="7848600" y="209550"/>
            <a:ext cx="1219200" cy="1299756"/>
          </a:xfrm>
          <a:prstGeom prst="rect">
            <a:avLst/>
          </a:prstGeom>
        </p:spPr>
      </p:pic>
    </p:spTree>
    <p:extLst>
      <p:ext uri="{BB962C8B-B14F-4D97-AF65-F5344CB8AC3E}">
        <p14:creationId xmlns:p14="http://schemas.microsoft.com/office/powerpoint/2010/main" val="244397700"/>
      </p:ext>
    </p:extLst>
  </p:cSld>
  <p:clrMapOvr>
    <a:masterClrMapping/>
  </p:clrMapOvr>
</p:sld>
</file>

<file path=ppt/theme/theme1.xml><?xml version="1.0" encoding="utf-8"?>
<a:theme xmlns:a="http://schemas.openxmlformats.org/drawingml/2006/main" name="Cover Master">
  <a:themeElements>
    <a:clrScheme name="WCB Palette">
      <a:dk1>
        <a:sysClr val="windowText" lastClr="000000"/>
      </a:dk1>
      <a:lt1>
        <a:sysClr val="window" lastClr="FFFFFF"/>
      </a:lt1>
      <a:dk2>
        <a:srgbClr val="007681"/>
      </a:dk2>
      <a:lt2>
        <a:srgbClr val="D4E3E4"/>
      </a:lt2>
      <a:accent1>
        <a:srgbClr val="B6CFD0"/>
      </a:accent1>
      <a:accent2>
        <a:srgbClr val="7FA9AE"/>
      </a:accent2>
      <a:accent3>
        <a:srgbClr val="F3DD6D"/>
      </a:accent3>
      <a:accent4>
        <a:srgbClr val="F2A900"/>
      </a:accent4>
      <a:accent5>
        <a:srgbClr val="595959"/>
      </a:accent5>
      <a:accent6>
        <a:srgbClr val="7F7F7F"/>
      </a:accent6>
      <a:hlink>
        <a:srgbClr val="A5A5A5"/>
      </a:hlink>
      <a:folHlink>
        <a:srgbClr val="D8D8D8"/>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WCB Section/Chapter slide">
  <a:themeElements>
    <a:clrScheme name="WCB Palette">
      <a:dk1>
        <a:sysClr val="windowText" lastClr="000000"/>
      </a:dk1>
      <a:lt1>
        <a:sysClr val="window" lastClr="FFFFFF"/>
      </a:lt1>
      <a:dk2>
        <a:srgbClr val="007681"/>
      </a:dk2>
      <a:lt2>
        <a:srgbClr val="D4E3E4"/>
      </a:lt2>
      <a:accent1>
        <a:srgbClr val="B6CFD0"/>
      </a:accent1>
      <a:accent2>
        <a:srgbClr val="7FA9AE"/>
      </a:accent2>
      <a:accent3>
        <a:srgbClr val="F3DD6D"/>
      </a:accent3>
      <a:accent4>
        <a:srgbClr val="F2A900"/>
      </a:accent4>
      <a:accent5>
        <a:srgbClr val="595959"/>
      </a:accent5>
      <a:accent6>
        <a:srgbClr val="7F7F7F"/>
      </a:accent6>
      <a:hlink>
        <a:srgbClr val="A5A5A5"/>
      </a:hlink>
      <a:folHlink>
        <a:srgbClr val="D8D8D8"/>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Presentation1" id="{B71D2EBA-59AD-4D4B-9AC4-AA9F80915A27}" vid="{3C8C339D-1BED-E948-AE66-ED94D3F15048}"/>
    </a:ext>
  </a:extLst>
</a:theme>
</file>

<file path=ppt/theme/theme3.xml><?xml version="1.0" encoding="utf-8"?>
<a:theme xmlns:a="http://schemas.openxmlformats.org/drawingml/2006/main" name="WCB Content page">
  <a:themeElements>
    <a:clrScheme name="WCB Palette">
      <a:dk1>
        <a:sysClr val="windowText" lastClr="000000"/>
      </a:dk1>
      <a:lt1>
        <a:sysClr val="window" lastClr="FFFFFF"/>
      </a:lt1>
      <a:dk2>
        <a:srgbClr val="007681"/>
      </a:dk2>
      <a:lt2>
        <a:srgbClr val="D4E3E4"/>
      </a:lt2>
      <a:accent1>
        <a:srgbClr val="B6CFD0"/>
      </a:accent1>
      <a:accent2>
        <a:srgbClr val="7FA9AE"/>
      </a:accent2>
      <a:accent3>
        <a:srgbClr val="F3DD6D"/>
      </a:accent3>
      <a:accent4>
        <a:srgbClr val="F2A900"/>
      </a:accent4>
      <a:accent5>
        <a:srgbClr val="595959"/>
      </a:accent5>
      <a:accent6>
        <a:srgbClr val="7F7F7F"/>
      </a:accent6>
      <a:hlink>
        <a:srgbClr val="A5A5A5"/>
      </a:hlink>
      <a:folHlink>
        <a:srgbClr val="D8D8D8"/>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SharedWithUsers xmlns="d7ba0638-ee3c-42f0-be76-41efb289a28a">
      <UserInfo>
        <DisplayName/>
        <AccountId xsi:nil="true"/>
        <AccountType/>
      </UserInfo>
    </SharedWithUser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07DE4E1FF2852C4AB94E009ECD2CE37F" ma:contentTypeVersion="3" ma:contentTypeDescription="Create a new document." ma:contentTypeScope="" ma:versionID="c6379f5abd30db3d64721019fefca432">
  <xsd:schema xmlns:xsd="http://www.w3.org/2001/XMLSchema" xmlns:xs="http://www.w3.org/2001/XMLSchema" xmlns:p="http://schemas.microsoft.com/office/2006/metadata/properties" xmlns:ns2="d7ba0638-ee3c-42f0-be76-41efb289a28a" targetNamespace="http://schemas.microsoft.com/office/2006/metadata/properties" ma:root="true" ma:fieldsID="daa4ade9027d83dcde296250b8103af2" ns2:_="">
    <xsd:import namespace="d7ba0638-ee3c-42f0-be76-41efb289a28a"/>
    <xsd:element name="properties">
      <xsd:complexType>
        <xsd:sequence>
          <xsd:element name="documentManagement">
            <xsd:complexType>
              <xsd:all>
                <xsd:element ref="ns2:SharedWithUsers" minOccurs="0"/>
                <xsd:element ref="ns2:SharingHintHash" minOccurs="0"/>
                <xsd:element ref="ns2: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7ba0638-ee3c-42f0-be76-41efb289a28a"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ingHintHash" ma:index="9" nillable="true" ma:displayName="Sharing Hint Hash" ma:internalName="SharingHintHash" ma:readOnly="true">
      <xsd:simpleType>
        <xsd:restriction base="dms:Text"/>
      </xsd:simpleType>
    </xsd:element>
    <xsd:element name="SharedWithDetails" ma:index="10"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741F8B16-B740-4AF2-905B-0F55AB1209FA}">
  <ds:schemaRefs>
    <ds:schemaRef ds:uri="http://schemas.microsoft.com/office/infopath/2007/PartnerControls"/>
    <ds:schemaRef ds:uri="http://schemas.openxmlformats.org/package/2006/metadata/core-properties"/>
    <ds:schemaRef ds:uri="http://schemas.microsoft.com/office/2006/documentManagement/types"/>
    <ds:schemaRef ds:uri="http://purl.org/dc/dcmitype/"/>
    <ds:schemaRef ds:uri="http://www.w3.org/XML/1998/namespace"/>
    <ds:schemaRef ds:uri="http://purl.org/dc/elements/1.1/"/>
    <ds:schemaRef ds:uri="d7ba0638-ee3c-42f0-be76-41efb289a28a"/>
    <ds:schemaRef ds:uri="http://purl.org/dc/terms/"/>
    <ds:schemaRef ds:uri="http://schemas.microsoft.com/office/2006/metadata/properties"/>
  </ds:schemaRefs>
</ds:datastoreItem>
</file>

<file path=customXml/itemProps2.xml><?xml version="1.0" encoding="utf-8"?>
<ds:datastoreItem xmlns:ds="http://schemas.openxmlformats.org/officeDocument/2006/customXml" ds:itemID="{DBB00D30-9030-48AE-9559-BAAB1B52B88F}">
  <ds:schemaRefs>
    <ds:schemaRef ds:uri="http://schemas.microsoft.com/sharepoint/v3/contenttype/forms"/>
  </ds:schemaRefs>
</ds:datastoreItem>
</file>

<file path=customXml/itemProps3.xml><?xml version="1.0" encoding="utf-8"?>
<ds:datastoreItem xmlns:ds="http://schemas.openxmlformats.org/officeDocument/2006/customXml" ds:itemID="{F527918E-DA5B-40B8-A9D7-75C3F8675F4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d7ba0638-ee3c-42f0-be76-41efb289a28a"/>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13688</TotalTime>
  <Words>1658</Words>
  <Application>Microsoft Office PowerPoint</Application>
  <PresentationFormat>On-screen Show (16:9)</PresentationFormat>
  <Paragraphs>166</Paragraphs>
  <Slides>31</Slides>
  <Notes>1</Notes>
  <HiddenSlides>0</HiddenSlides>
  <MMClips>0</MMClips>
  <ScaleCrop>false</ScaleCrop>
  <HeadingPairs>
    <vt:vector size="6" baseType="variant">
      <vt:variant>
        <vt:lpstr>Fonts Used</vt:lpstr>
      </vt:variant>
      <vt:variant>
        <vt:i4>5</vt:i4>
      </vt:variant>
      <vt:variant>
        <vt:lpstr>Theme</vt:lpstr>
      </vt:variant>
      <vt:variant>
        <vt:i4>3</vt:i4>
      </vt:variant>
      <vt:variant>
        <vt:lpstr>Slide Titles</vt:lpstr>
      </vt:variant>
      <vt:variant>
        <vt:i4>31</vt:i4>
      </vt:variant>
    </vt:vector>
  </HeadingPairs>
  <TitlesOfParts>
    <vt:vector size="39" baseType="lpstr">
      <vt:lpstr>AppleSDGothicNeo-Regular</vt:lpstr>
      <vt:lpstr>Arial</vt:lpstr>
      <vt:lpstr>Calibri</vt:lpstr>
      <vt:lpstr>LucidaGrande</vt:lpstr>
      <vt:lpstr>Wingdings</vt:lpstr>
      <vt:lpstr>Cover Master</vt:lpstr>
      <vt:lpstr>WCB Section/Chapter slide</vt:lpstr>
      <vt:lpstr>WCB Content page</vt:lpstr>
      <vt:lpstr>PowerPoint Presentation</vt:lpstr>
      <vt:lpstr>Agenda</vt:lpstr>
      <vt:lpstr>Payor Compliance</vt:lpstr>
      <vt:lpstr>How We Are Measuring</vt:lpstr>
      <vt:lpstr>PowerPoint Presentation</vt:lpstr>
      <vt:lpstr>How We Are Measuring </vt:lpstr>
      <vt:lpstr>Monitoring Compliance</vt:lpstr>
      <vt:lpstr>Monitoring Compliance</vt:lpstr>
      <vt:lpstr>Monitoring Compliance</vt:lpstr>
      <vt:lpstr>Monitoring Compliance</vt:lpstr>
      <vt:lpstr>PowerPoint Presentation</vt:lpstr>
      <vt:lpstr>Controversy</vt:lpstr>
      <vt:lpstr>Notice of Controversy (FROI/SROI 04)</vt:lpstr>
      <vt:lpstr>Notice of Controversy (FROI/SROI 04)</vt:lpstr>
      <vt:lpstr>Notice of Controversy (FROI/SROI 04)</vt:lpstr>
      <vt:lpstr>Request for Review</vt:lpstr>
      <vt:lpstr>Request for Review</vt:lpstr>
      <vt:lpstr>Request for Review</vt:lpstr>
      <vt:lpstr>PowerPoint Presentation</vt:lpstr>
      <vt:lpstr>PowerPoint Presentation</vt:lpstr>
      <vt:lpstr>PowerPoint Presentation</vt:lpstr>
      <vt:lpstr>PowerPoint Presentation</vt:lpstr>
      <vt:lpstr>PowerPoint Presentation</vt:lpstr>
      <vt:lpstr>Invoice Process</vt:lpstr>
      <vt:lpstr>PowerPoint Presentation</vt:lpstr>
      <vt:lpstr>PowerPoint Presentation</vt:lpstr>
      <vt:lpstr>PowerPoint Presentation</vt:lpstr>
      <vt:lpstr>PowerPoint Presentation</vt:lpstr>
      <vt:lpstr>Controversy Report</vt:lpstr>
      <vt:lpstr>PowerPoint Presentation</vt:lpstr>
      <vt:lpstr>For Questions or More Information:</vt:lpstr>
    </vt:vector>
  </TitlesOfParts>
  <Company>New York State - Office of General Services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Warner, Jennifer</dc:creator>
  <cp:lastModifiedBy>Perrotte, Valerie (WCB)</cp:lastModifiedBy>
  <cp:revision>386</cp:revision>
  <cp:lastPrinted>2016-12-15T14:02:06Z</cp:lastPrinted>
  <dcterms:created xsi:type="dcterms:W3CDTF">2014-12-09T18:34:34Z</dcterms:created>
  <dcterms:modified xsi:type="dcterms:W3CDTF">2018-02-13T17:58:40Z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0x01010007DE4E1FF2852C4AB94E009ECD2CE37F</vt:lpwstr>
  </property>
</Properties>
</file>