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96" r:id="rId2"/>
    <p:sldId id="291" r:id="rId3"/>
    <p:sldId id="319" r:id="rId4"/>
    <p:sldId id="314" r:id="rId5"/>
    <p:sldId id="313" r:id="rId6"/>
    <p:sldId id="315" r:id="rId7"/>
    <p:sldId id="316" r:id="rId8"/>
    <p:sldId id="317" r:id="rId9"/>
    <p:sldId id="322" r:id="rId10"/>
    <p:sldId id="289" r:id="rId11"/>
    <p:sldId id="309" r:id="rId12"/>
    <p:sldId id="318" r:id="rId13"/>
    <p:sldId id="310" r:id="rId14"/>
    <p:sldId id="311" r:id="rId15"/>
    <p:sldId id="298" r:id="rId16"/>
    <p:sldId id="312" r:id="rId17"/>
    <p:sldId id="300" r:id="rId18"/>
    <p:sldId id="293" r:id="rId19"/>
    <p:sldId id="271" r:id="rId20"/>
    <p:sldId id="294" r:id="rId21"/>
    <p:sldId id="305" r:id="rId22"/>
    <p:sldId id="306" r:id="rId23"/>
    <p:sldId id="321" r:id="rId24"/>
    <p:sldId id="320" r:id="rId25"/>
    <p:sldId id="303" r:id="rId2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D73"/>
    <a:srgbClr val="66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27" autoAdjust="0"/>
    <p:restoredTop sz="94660"/>
  </p:normalViewPr>
  <p:slideViewPr>
    <p:cSldViewPr snapToGrid="0">
      <p:cViewPr varScale="1">
        <p:scale>
          <a:sx n="116" d="100"/>
          <a:sy n="116" d="100"/>
        </p:scale>
        <p:origin x="402" y="102"/>
      </p:cViewPr>
      <p:guideLst/>
    </p:cSldViewPr>
  </p:slideViewPr>
  <p:notesTextViewPr>
    <p:cViewPr>
      <p:scale>
        <a:sx n="1" d="1"/>
        <a:sy n="1" d="1"/>
      </p:scale>
      <p:origin x="0" y="0"/>
    </p:cViewPr>
  </p:notesTextViewPr>
  <p:notesViewPr>
    <p:cSldViewPr snapToGrid="0">
      <p:cViewPr varScale="1">
        <p:scale>
          <a:sx n="50" d="100"/>
          <a:sy n="50" d="100"/>
        </p:scale>
        <p:origin x="2635"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62D59D6-628C-411B-AA07-ABB51619F10B}" type="datetimeFigureOut">
              <a:rPr lang="en-US" smtClean="0"/>
              <a:t>2/18/2016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81F636-BAF6-408A-9288-C9C2F397578D}" type="slidenum">
              <a:rPr lang="en-US" smtClean="0"/>
              <a:t>‹#›</a:t>
            </a:fld>
            <a:endParaRPr lang="en-US"/>
          </a:p>
        </p:txBody>
      </p:sp>
    </p:spTree>
    <p:extLst>
      <p:ext uri="{BB962C8B-B14F-4D97-AF65-F5344CB8AC3E}">
        <p14:creationId xmlns:p14="http://schemas.microsoft.com/office/powerpoint/2010/main" val="475558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10325" cy="3605212"/>
          </a:xfrm>
          <a:prstGeom prst="rect">
            <a:avLst/>
          </a:prstGeom>
        </p:spPr>
      </p:sp>
      <p:sp>
        <p:nvSpPr>
          <p:cNvPr id="3" name="Notes Placeholder 2"/>
          <p:cNvSpPr>
            <a:spLocks noGrp="1"/>
          </p:cNvSpPr>
          <p:nvPr>
            <p:ph type="body" idx="1"/>
          </p:nvPr>
        </p:nvSpPr>
        <p:spPr>
          <a:xfrm>
            <a:off x="732878" y="4564538"/>
            <a:ext cx="5859683" cy="4324646"/>
          </a:xfrm>
          <a:prstGeom prst="rect">
            <a:avLst/>
          </a:prstGeom>
        </p:spPr>
        <p:txBody>
          <a:bodyPr/>
          <a:lstStyle/>
          <a:p>
            <a:endParaRPr lang="en-US" dirty="0"/>
          </a:p>
        </p:txBody>
      </p:sp>
      <p:sp>
        <p:nvSpPr>
          <p:cNvPr id="4" name="Slide Number Placeholder 3"/>
          <p:cNvSpPr>
            <a:spLocks noGrp="1"/>
          </p:cNvSpPr>
          <p:nvPr>
            <p:ph type="sldNum" sz="quarter" idx="10"/>
          </p:nvPr>
        </p:nvSpPr>
        <p:spPr>
          <a:xfrm>
            <a:off x="4149640" y="9125792"/>
            <a:ext cx="3174134" cy="481429"/>
          </a:xfrm>
          <a:prstGeom prst="rect">
            <a:avLst/>
          </a:prstGeom>
        </p:spPr>
        <p:txBody>
          <a:bodyPr/>
          <a:lstStyle/>
          <a:p>
            <a:pPr>
              <a:defRPr/>
            </a:pPr>
            <a:fld id="{AF42608A-7F8D-4015-9FDA-89C792F94ECF}" type="slidenum">
              <a:rPr lang="en-US" smtClean="0"/>
              <a:pPr>
                <a:defRPr/>
              </a:pPr>
              <a:t>4</a:t>
            </a:fld>
            <a:endParaRPr lang="en-US" dirty="0"/>
          </a:p>
        </p:txBody>
      </p:sp>
    </p:spTree>
    <p:extLst>
      <p:ext uri="{BB962C8B-B14F-4D97-AF65-F5344CB8AC3E}">
        <p14:creationId xmlns:p14="http://schemas.microsoft.com/office/powerpoint/2010/main" val="426206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16</a:t>
            </a:fld>
            <a:endParaRPr lang="en-US" dirty="0"/>
          </a:p>
        </p:txBody>
      </p:sp>
    </p:spTree>
    <p:extLst>
      <p:ext uri="{BB962C8B-B14F-4D97-AF65-F5344CB8AC3E}">
        <p14:creationId xmlns:p14="http://schemas.microsoft.com/office/powerpoint/2010/main" val="26686864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17</a:t>
            </a:fld>
            <a:endParaRPr lang="en-US" dirty="0"/>
          </a:p>
        </p:txBody>
      </p:sp>
    </p:spTree>
    <p:extLst>
      <p:ext uri="{BB962C8B-B14F-4D97-AF65-F5344CB8AC3E}">
        <p14:creationId xmlns:p14="http://schemas.microsoft.com/office/powerpoint/2010/main" val="16885161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u="sng" dirty="0"/>
          </a:p>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19</a:t>
            </a:fld>
            <a:endParaRPr lang="en-US" dirty="0"/>
          </a:p>
        </p:txBody>
      </p:sp>
    </p:spTree>
    <p:extLst>
      <p:ext uri="{BB962C8B-B14F-4D97-AF65-F5344CB8AC3E}">
        <p14:creationId xmlns:p14="http://schemas.microsoft.com/office/powerpoint/2010/main" val="4231599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1800" y="708025"/>
            <a:ext cx="6302375" cy="3544888"/>
          </a:xfrm>
          <a:prstGeom prst="rect">
            <a:avLst/>
          </a:prstGeom>
        </p:spPr>
      </p:sp>
      <p:sp>
        <p:nvSpPr>
          <p:cNvPr id="3" name="Notes Placeholder 2"/>
          <p:cNvSpPr>
            <a:spLocks noGrp="1"/>
          </p:cNvSpPr>
          <p:nvPr>
            <p:ph type="body" idx="1"/>
          </p:nvPr>
        </p:nvSpPr>
        <p:spPr>
          <a:xfrm>
            <a:off x="716945" y="4489710"/>
            <a:ext cx="5732299" cy="4253750"/>
          </a:xfrm>
          <a:prstGeom prst="rect">
            <a:avLst/>
          </a:prstGeom>
        </p:spPr>
        <p:txBody>
          <a:bodyPr/>
          <a:lstStyle/>
          <a:p>
            <a:endParaRPr lang="en-US" u="sng" dirty="0"/>
          </a:p>
          <a:p>
            <a:endParaRPr lang="en-US" dirty="0"/>
          </a:p>
        </p:txBody>
      </p:sp>
      <p:sp>
        <p:nvSpPr>
          <p:cNvPr id="4" name="Slide Number Placeholder 3"/>
          <p:cNvSpPr>
            <a:spLocks noGrp="1"/>
          </p:cNvSpPr>
          <p:nvPr>
            <p:ph type="sldNum" sz="quarter" idx="10"/>
          </p:nvPr>
        </p:nvSpPr>
        <p:spPr>
          <a:xfrm>
            <a:off x="4059430" y="8976188"/>
            <a:ext cx="3105131" cy="473537"/>
          </a:xfrm>
          <a:prstGeom prst="rect">
            <a:avLst/>
          </a:prstGeom>
        </p:spPr>
        <p:txBody>
          <a:bodyPr/>
          <a:lstStyle/>
          <a:p>
            <a:pPr>
              <a:defRPr/>
            </a:pPr>
            <a:fld id="{AF42608A-7F8D-4015-9FDA-89C792F94ECF}" type="slidenum">
              <a:rPr lang="en-US" smtClean="0"/>
              <a:pPr>
                <a:defRPr/>
              </a:pPr>
              <a:t>20</a:t>
            </a:fld>
            <a:endParaRPr lang="en-US" dirty="0"/>
          </a:p>
        </p:txBody>
      </p:sp>
    </p:spTree>
    <p:extLst>
      <p:ext uri="{BB962C8B-B14F-4D97-AF65-F5344CB8AC3E}">
        <p14:creationId xmlns:p14="http://schemas.microsoft.com/office/powerpoint/2010/main" val="39414309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4652010"/>
            <a:ext cx="12192000" cy="2229962"/>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p:cNvSpPr>
            <a:spLocks noGrp="1"/>
          </p:cNvSpPr>
          <p:nvPr>
            <p:ph type="ctrTitle"/>
          </p:nvPr>
        </p:nvSpPr>
        <p:spPr>
          <a:xfrm>
            <a:off x="1524000" y="1122363"/>
            <a:ext cx="9144000" cy="2387600"/>
          </a:xfrm>
        </p:spPr>
        <p:txBody>
          <a:bodyPr anchor="b"/>
          <a:lstStyle>
            <a:lvl1pPr algn="ct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800" b="1">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15340" y="5453380"/>
            <a:ext cx="2743200" cy="365125"/>
          </a:xfrm>
        </p:spPr>
        <p:txBody>
          <a:bodyPr/>
          <a:lstStyle>
            <a:lvl1pPr>
              <a:defRPr sz="1800" b="1">
                <a:solidFill>
                  <a:schemeClr val="bg1"/>
                </a:solidFill>
              </a:defRPr>
            </a:lvl1pPr>
          </a:lstStyle>
          <a:p>
            <a:fld id="{E8CA81D2-839A-4761-BDB1-BB809AEA21BD}" type="datetime1">
              <a:rPr lang="en-US" smtClean="0"/>
              <a:t>2/18/2016</a:t>
            </a:fld>
            <a:endParaRPr lang="en-US" dirty="0"/>
          </a:p>
        </p:txBody>
      </p:sp>
      <p:sp>
        <p:nvSpPr>
          <p:cNvPr id="9" name="Rectangle 8"/>
          <p:cNvSpPr/>
          <p:nvPr userDrawn="1"/>
        </p:nvSpPr>
        <p:spPr>
          <a:xfrm>
            <a:off x="0" y="4552950"/>
            <a:ext cx="12207240" cy="76200"/>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57" y="361952"/>
            <a:ext cx="3044952" cy="968849"/>
          </a:xfrm>
          <a:prstGeom prst="rect">
            <a:avLst/>
          </a:prstGeom>
        </p:spPr>
      </p:pic>
    </p:spTree>
    <p:extLst>
      <p:ext uri="{BB962C8B-B14F-4D97-AF65-F5344CB8AC3E}">
        <p14:creationId xmlns:p14="http://schemas.microsoft.com/office/powerpoint/2010/main" val="19579272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Rectangle 7"/>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9" name="Rectangle 8"/>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 name="Date Placeholder 4"/>
          <p:cNvSpPr>
            <a:spLocks noGrp="1"/>
          </p:cNvSpPr>
          <p:nvPr>
            <p:ph type="dt" sz="half" idx="10"/>
          </p:nvPr>
        </p:nvSpPr>
        <p:spPr>
          <a:xfrm>
            <a:off x="62706" y="-55029"/>
            <a:ext cx="2743200" cy="365125"/>
          </a:xfrm>
        </p:spPr>
        <p:txBody>
          <a:bodyPr/>
          <a:lstStyle>
            <a:lvl1pPr>
              <a:defRPr sz="1400" b="1">
                <a:solidFill>
                  <a:schemeClr val="bg1"/>
                </a:solidFill>
              </a:defRPr>
            </a:lvl1pPr>
          </a:lstStyle>
          <a:p>
            <a:fld id="{BFB45F1A-630B-4923-AC94-0ACEE9F0B2F3}" type="datetime1">
              <a:rPr lang="en-US" smtClean="0"/>
              <a:t>2/18/2016</a:t>
            </a:fld>
            <a:endParaRPr lang="en-US" dirty="0"/>
          </a:p>
        </p:txBody>
      </p:sp>
      <p:sp>
        <p:nvSpPr>
          <p:cNvPr id="7" name="Slide Number Placeholder 6"/>
          <p:cNvSpPr>
            <a:spLocks noGrp="1"/>
          </p:cNvSpPr>
          <p:nvPr>
            <p:ph type="sldNum" sz="quarter" idx="12"/>
          </p:nvPr>
        </p:nvSpPr>
        <p:spPr>
          <a:xfrm>
            <a:off x="9353550" y="-77889"/>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1541006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8" name="Rectangle 7"/>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 name="Date Placeholder 3"/>
          <p:cNvSpPr>
            <a:spLocks noGrp="1"/>
          </p:cNvSpPr>
          <p:nvPr>
            <p:ph type="dt" sz="half" idx="10"/>
          </p:nvPr>
        </p:nvSpPr>
        <p:spPr>
          <a:xfrm>
            <a:off x="95250" y="-30480"/>
            <a:ext cx="2743200" cy="365125"/>
          </a:xfrm>
        </p:spPr>
        <p:txBody>
          <a:bodyPr/>
          <a:lstStyle>
            <a:lvl1pPr>
              <a:defRPr sz="1400" b="1">
                <a:solidFill>
                  <a:schemeClr val="bg1"/>
                </a:solidFill>
              </a:defRPr>
            </a:lvl1pPr>
          </a:lstStyle>
          <a:p>
            <a:fld id="{B6EEE8B1-A8CD-4209-BDC0-4F2A52303E64}" type="datetime1">
              <a:rPr lang="en-US" smtClean="0"/>
              <a:t>2/18/2016</a:t>
            </a:fld>
            <a:endParaRPr lang="en-US" dirty="0"/>
          </a:p>
        </p:txBody>
      </p:sp>
      <p:sp>
        <p:nvSpPr>
          <p:cNvPr id="6" name="Slide Number Placeholder 5"/>
          <p:cNvSpPr>
            <a:spLocks noGrp="1"/>
          </p:cNvSpPr>
          <p:nvPr>
            <p:ph type="sldNum" sz="quarter" idx="12"/>
          </p:nvPr>
        </p:nvSpPr>
        <p:spPr>
          <a:xfrm>
            <a:off x="9342120" y="-30481"/>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30318916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8" name="Rectangle 7"/>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 name="Date Placeholder 3"/>
          <p:cNvSpPr>
            <a:spLocks noGrp="1"/>
          </p:cNvSpPr>
          <p:nvPr>
            <p:ph type="dt" sz="half" idx="10"/>
          </p:nvPr>
        </p:nvSpPr>
        <p:spPr>
          <a:xfrm>
            <a:off x="106680" y="-20587"/>
            <a:ext cx="2743200" cy="365125"/>
          </a:xfrm>
        </p:spPr>
        <p:txBody>
          <a:bodyPr/>
          <a:lstStyle>
            <a:lvl1pPr>
              <a:defRPr sz="1400" b="1">
                <a:solidFill>
                  <a:schemeClr val="bg1"/>
                </a:solidFill>
              </a:defRPr>
            </a:lvl1pPr>
          </a:lstStyle>
          <a:p>
            <a:fld id="{0A858624-CAD2-4862-B4A7-5977B8311EB2}" type="datetime1">
              <a:rPr lang="en-US" smtClean="0"/>
              <a:t>2/18/2016</a:t>
            </a:fld>
            <a:endParaRPr lang="en-US" dirty="0"/>
          </a:p>
        </p:txBody>
      </p:sp>
      <p:sp>
        <p:nvSpPr>
          <p:cNvPr id="6" name="Slide Number Placeholder 5"/>
          <p:cNvSpPr>
            <a:spLocks noGrp="1"/>
          </p:cNvSpPr>
          <p:nvPr>
            <p:ph type="sldNum" sz="quarter" idx="12"/>
          </p:nvPr>
        </p:nvSpPr>
        <p:spPr>
          <a:xfrm>
            <a:off x="9364980" y="-30480"/>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1328545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8" name="Rectangle 7"/>
          <p:cNvSpPr/>
          <p:nvPr userDrawn="1"/>
        </p:nvSpPr>
        <p:spPr>
          <a:xfrm>
            <a:off x="0" y="4652010"/>
            <a:ext cx="12192000" cy="2229962"/>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p:cNvSpPr>
            <a:spLocks noGrp="1"/>
          </p:cNvSpPr>
          <p:nvPr>
            <p:ph type="ctrTitle"/>
          </p:nvPr>
        </p:nvSpPr>
        <p:spPr>
          <a:xfrm>
            <a:off x="1524000" y="1122363"/>
            <a:ext cx="9144000" cy="2387600"/>
          </a:xfrm>
        </p:spPr>
        <p:txBody>
          <a:bodyPr anchor="b"/>
          <a:lstStyle>
            <a:lvl1pPr algn="ctr">
              <a:defRPr sz="4000" b="1"/>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928052"/>
          </a:xfrm>
        </p:spPr>
        <p:txBody>
          <a:bodyPr>
            <a:normAutofit/>
          </a:bodyPr>
          <a:lstStyle>
            <a:lvl1pPr marL="0" indent="0" algn="ctr">
              <a:buNone/>
              <a:defRPr sz="2800" b="1">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464457" y="5946774"/>
            <a:ext cx="2743200" cy="365125"/>
          </a:xfrm>
        </p:spPr>
        <p:txBody>
          <a:bodyPr/>
          <a:lstStyle>
            <a:lvl1pPr>
              <a:defRPr sz="1800" b="1">
                <a:solidFill>
                  <a:schemeClr val="bg1"/>
                </a:solidFill>
              </a:defRPr>
            </a:lvl1pPr>
          </a:lstStyle>
          <a:p>
            <a:fld id="{5132D8FB-2287-437B-A2A1-64D8EBE8F850}" type="datetime1">
              <a:rPr lang="en-US" smtClean="0"/>
              <a:t>2/18/2016</a:t>
            </a:fld>
            <a:endParaRPr lang="en-US" dirty="0"/>
          </a:p>
        </p:txBody>
      </p:sp>
      <p:sp>
        <p:nvSpPr>
          <p:cNvPr id="9" name="Rectangle 8"/>
          <p:cNvSpPr/>
          <p:nvPr userDrawn="1"/>
        </p:nvSpPr>
        <p:spPr>
          <a:xfrm>
            <a:off x="0" y="4552950"/>
            <a:ext cx="12207240" cy="76200"/>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57" y="361952"/>
            <a:ext cx="3044952" cy="968849"/>
          </a:xfrm>
          <a:prstGeom prst="rect">
            <a:avLst/>
          </a:prstGeom>
        </p:spPr>
      </p:pic>
      <p:sp>
        <p:nvSpPr>
          <p:cNvPr id="5" name="TextBox 4"/>
          <p:cNvSpPr txBox="1"/>
          <p:nvPr userDrawn="1"/>
        </p:nvSpPr>
        <p:spPr>
          <a:xfrm>
            <a:off x="361587" y="4831119"/>
            <a:ext cx="5742033" cy="369332"/>
          </a:xfrm>
          <a:prstGeom prst="rect">
            <a:avLst/>
          </a:prstGeom>
          <a:noFill/>
        </p:spPr>
        <p:txBody>
          <a:bodyPr wrap="square" rtlCol="0">
            <a:spAutoFit/>
          </a:bodyPr>
          <a:lstStyle/>
          <a:p>
            <a:r>
              <a:rPr lang="en-US" dirty="0" smtClean="0">
                <a:solidFill>
                  <a:schemeClr val="bg1"/>
                </a:solidFill>
              </a:rPr>
              <a:t>A Division of Workers’ Compensation</a:t>
            </a:r>
            <a:endParaRPr lang="en-US" dirty="0">
              <a:solidFill>
                <a:schemeClr val="bg1"/>
              </a:solidFill>
            </a:endParaRPr>
          </a:p>
        </p:txBody>
      </p:sp>
    </p:spTree>
    <p:extLst>
      <p:ext uri="{BB962C8B-B14F-4D97-AF65-F5344CB8AC3E}">
        <p14:creationId xmlns:p14="http://schemas.microsoft.com/office/powerpoint/2010/main" val="4671305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 name="Date Placeholder 3"/>
          <p:cNvSpPr>
            <a:spLocks noGrp="1"/>
          </p:cNvSpPr>
          <p:nvPr>
            <p:ph type="dt" sz="half" idx="10"/>
          </p:nvPr>
        </p:nvSpPr>
        <p:spPr>
          <a:xfrm>
            <a:off x="217170" y="-20587"/>
            <a:ext cx="2743200" cy="365125"/>
          </a:xfrm>
        </p:spPr>
        <p:txBody>
          <a:bodyPr/>
          <a:lstStyle>
            <a:lvl1pPr>
              <a:defRPr sz="1600" b="1">
                <a:solidFill>
                  <a:schemeClr val="bg1"/>
                </a:solidFill>
              </a:defRPr>
            </a:lvl1pPr>
          </a:lstStyle>
          <a:p>
            <a:fld id="{2CE913AE-4A81-4E4F-B9CC-947981D22BF2}" type="datetime1">
              <a:rPr lang="en-US" smtClean="0"/>
              <a:t>2/18/2016</a:t>
            </a:fld>
            <a:endParaRPr lang="en-US" dirty="0"/>
          </a:p>
        </p:txBody>
      </p:sp>
      <p:sp>
        <p:nvSpPr>
          <p:cNvPr id="6" name="Slide Number Placeholder 5"/>
          <p:cNvSpPr>
            <a:spLocks noGrp="1"/>
          </p:cNvSpPr>
          <p:nvPr>
            <p:ph type="sldNum" sz="quarter" idx="12"/>
          </p:nvPr>
        </p:nvSpPr>
        <p:spPr>
          <a:xfrm>
            <a:off x="9216390" y="-20588"/>
            <a:ext cx="2743200" cy="365125"/>
          </a:xfrm>
        </p:spPr>
        <p:txBody>
          <a:bodyPr/>
          <a:lstStyle>
            <a:lvl1pPr>
              <a:defRPr b="1">
                <a:solidFill>
                  <a:schemeClr val="bg1"/>
                </a:solidFill>
              </a:defRPr>
            </a:lvl1pPr>
          </a:lstStyle>
          <a:p>
            <a:fld id="{BB058067-43B8-4E0A-B575-A1270051252D}" type="slidenum">
              <a:rPr lang="en-US" smtClean="0"/>
              <a:pPr/>
              <a:t>‹#›</a:t>
            </a:fld>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
        <p:nvSpPr>
          <p:cNvPr id="13" name="TextBox 12"/>
          <p:cNvSpPr txBox="1"/>
          <p:nvPr userDrawn="1"/>
        </p:nvSpPr>
        <p:spPr>
          <a:xfrm>
            <a:off x="217170" y="6366076"/>
            <a:ext cx="4678921" cy="369332"/>
          </a:xfrm>
          <a:prstGeom prst="rect">
            <a:avLst/>
          </a:prstGeom>
          <a:noFill/>
        </p:spPr>
        <p:txBody>
          <a:bodyPr wrap="square" rtlCol="0">
            <a:spAutoFit/>
          </a:bodyPr>
          <a:lstStyle/>
          <a:p>
            <a:r>
              <a:rPr lang="en-US" dirty="0" smtClean="0"/>
              <a:t>A Division of Workers’ Compensation</a:t>
            </a:r>
            <a:endParaRPr lang="en-US" dirty="0"/>
          </a:p>
        </p:txBody>
      </p:sp>
    </p:spTree>
    <p:extLst>
      <p:ext uri="{BB962C8B-B14F-4D97-AF65-F5344CB8AC3E}">
        <p14:creationId xmlns:p14="http://schemas.microsoft.com/office/powerpoint/2010/main" val="94157418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271780" y="177165"/>
            <a:ext cx="2743200" cy="365125"/>
          </a:xfrm>
        </p:spPr>
        <p:txBody>
          <a:bodyPr/>
          <a:lstStyle>
            <a:lvl1pPr>
              <a:defRPr sz="1400" b="1">
                <a:solidFill>
                  <a:srgbClr val="002060"/>
                </a:solidFill>
              </a:defRPr>
            </a:lvl1pPr>
          </a:lstStyle>
          <a:p>
            <a:fld id="{D08DABB8-4400-4360-BD9A-7055A1E403DF}" type="datetime1">
              <a:rPr lang="en-US" smtClean="0"/>
              <a:t>2/18/2016</a:t>
            </a:fld>
            <a:endParaRPr lang="en-US" dirty="0"/>
          </a:p>
        </p:txBody>
      </p:sp>
      <p:sp>
        <p:nvSpPr>
          <p:cNvPr id="6" name="Slide Number Placeholder 5"/>
          <p:cNvSpPr>
            <a:spLocks noGrp="1"/>
          </p:cNvSpPr>
          <p:nvPr>
            <p:ph type="sldNum" sz="quarter" idx="12"/>
          </p:nvPr>
        </p:nvSpPr>
        <p:spPr>
          <a:xfrm>
            <a:off x="9170670" y="177483"/>
            <a:ext cx="2743200" cy="365125"/>
          </a:xfrm>
        </p:spPr>
        <p:txBody>
          <a:bodyPr/>
          <a:lstStyle>
            <a:lvl1pPr>
              <a:defRPr>
                <a:solidFill>
                  <a:srgbClr val="002060"/>
                </a:solidFill>
              </a:defRPr>
            </a:lvl1pPr>
          </a:lstStyle>
          <a:p>
            <a:fld id="{BB058067-43B8-4E0A-B575-A1270051252D}" type="slidenum">
              <a:rPr lang="en-US" smtClean="0"/>
              <a:pPr/>
              <a:t>‹#›</a:t>
            </a:fld>
            <a:endParaRPr lang="en-US" dirty="0"/>
          </a:p>
        </p:txBody>
      </p:sp>
      <p:sp>
        <p:nvSpPr>
          <p:cNvPr id="7" name="Rectangle 6"/>
          <p:cNvSpPr/>
          <p:nvPr userDrawn="1"/>
        </p:nvSpPr>
        <p:spPr>
          <a:xfrm>
            <a:off x="0" y="2324100"/>
            <a:ext cx="7909560" cy="91440"/>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8" name="Rectangle 7"/>
          <p:cNvSpPr/>
          <p:nvPr userDrawn="1"/>
        </p:nvSpPr>
        <p:spPr>
          <a:xfrm>
            <a:off x="0" y="2415540"/>
            <a:ext cx="7909560" cy="36576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p:cNvSpPr>
            <a:spLocks noGrp="1"/>
          </p:cNvSpPr>
          <p:nvPr>
            <p:ph type="title"/>
          </p:nvPr>
        </p:nvSpPr>
        <p:spPr>
          <a:xfrm>
            <a:off x="271780" y="1709738"/>
            <a:ext cx="10515600" cy="2852737"/>
          </a:xfrm>
        </p:spPr>
        <p:txBody>
          <a:bodyPr anchor="b">
            <a:normAutofit/>
          </a:bodyPr>
          <a:lstStyle>
            <a:lvl1pPr>
              <a:defRPr sz="4000" b="1">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b="1">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177839962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7"/>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9" name="Slide Number Placeholder 5"/>
          <p:cNvSpPr txBox="1">
            <a:spLocks/>
          </p:cNvSpPr>
          <p:nvPr userDrawn="1"/>
        </p:nvSpPr>
        <p:spPr>
          <a:xfrm>
            <a:off x="9216390" y="-2058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B058067-43B8-4E0A-B575-A1270051252D}" type="slidenum">
              <a:rPr lang="en-US" smtClean="0">
                <a:solidFill>
                  <a:schemeClr val="bg1"/>
                </a:solidFill>
              </a:rPr>
              <a:pPr/>
              <a:t>‹#›</a:t>
            </a:fld>
            <a:endParaRPr lang="en-US" dirty="0">
              <a:solidFill>
                <a:schemeClr val="bg1"/>
              </a:solidFill>
            </a:endParaRPr>
          </a:p>
        </p:txBody>
      </p:sp>
      <p:sp>
        <p:nvSpPr>
          <p:cNvPr id="10" name="Rectangle 9"/>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
        <p:nvSpPr>
          <p:cNvPr id="12" name="Date Placeholder 6"/>
          <p:cNvSpPr>
            <a:spLocks noGrp="1"/>
          </p:cNvSpPr>
          <p:nvPr>
            <p:ph type="dt" sz="half" idx="10"/>
          </p:nvPr>
        </p:nvSpPr>
        <p:spPr>
          <a:xfrm>
            <a:off x="175260" y="0"/>
            <a:ext cx="2743200" cy="365125"/>
          </a:xfrm>
        </p:spPr>
        <p:txBody>
          <a:bodyPr/>
          <a:lstStyle>
            <a:lvl1pPr>
              <a:defRPr sz="1400" b="1">
                <a:solidFill>
                  <a:schemeClr val="bg1"/>
                </a:solidFill>
              </a:defRPr>
            </a:lvl1pPr>
          </a:lstStyle>
          <a:p>
            <a:fld id="{EF51F20A-7DCE-45A3-99B3-BC9DFE11BA6E}" type="datetime1">
              <a:rPr lang="en-US" smtClean="0"/>
              <a:t>2/18/2016</a:t>
            </a:fld>
            <a:endParaRPr lang="en-US" dirty="0"/>
          </a:p>
        </p:txBody>
      </p:sp>
    </p:spTree>
    <p:extLst>
      <p:ext uri="{BB962C8B-B14F-4D97-AF65-F5344CB8AC3E}">
        <p14:creationId xmlns:p14="http://schemas.microsoft.com/office/powerpoint/2010/main" val="55237331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
        <p:nvSpPr>
          <p:cNvPr id="12" name="Rectangle 11"/>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7" name="Date Placeholder 6"/>
          <p:cNvSpPr>
            <a:spLocks noGrp="1"/>
          </p:cNvSpPr>
          <p:nvPr>
            <p:ph type="dt" sz="half" idx="10"/>
          </p:nvPr>
        </p:nvSpPr>
        <p:spPr>
          <a:xfrm>
            <a:off x="175260" y="0"/>
            <a:ext cx="2743200" cy="365125"/>
          </a:xfrm>
        </p:spPr>
        <p:txBody>
          <a:bodyPr/>
          <a:lstStyle>
            <a:lvl1pPr>
              <a:defRPr sz="1400" b="1">
                <a:solidFill>
                  <a:schemeClr val="bg1"/>
                </a:solidFill>
              </a:defRPr>
            </a:lvl1pPr>
          </a:lstStyle>
          <a:p>
            <a:fld id="{5565D22A-5D27-4A3B-AE75-09542B10FB61}" type="datetime1">
              <a:rPr lang="en-US" smtClean="0"/>
              <a:t>2/18/2016</a:t>
            </a:fld>
            <a:endParaRPr lang="en-US" dirty="0"/>
          </a:p>
        </p:txBody>
      </p:sp>
      <p:sp>
        <p:nvSpPr>
          <p:cNvPr id="13" name="Slide Number Placeholder 5"/>
          <p:cNvSpPr txBox="1">
            <a:spLocks/>
          </p:cNvSpPr>
          <p:nvPr userDrawn="1"/>
        </p:nvSpPr>
        <p:spPr>
          <a:xfrm>
            <a:off x="9216390" y="-2058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B058067-43B8-4E0A-B575-A1270051252D}" type="slidenum">
              <a:rPr lang="en-US" smtClean="0"/>
              <a:pPr/>
              <a:t>‹#›</a:t>
            </a:fld>
            <a:endParaRPr lang="en-US" dirty="0"/>
          </a:p>
        </p:txBody>
      </p:sp>
    </p:spTree>
    <p:extLst>
      <p:ext uri="{BB962C8B-B14F-4D97-AF65-F5344CB8AC3E}">
        <p14:creationId xmlns:p14="http://schemas.microsoft.com/office/powerpoint/2010/main" val="2344593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Rectangle 5"/>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7" name="Rectangle 6"/>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 name="Date Placeholder 2"/>
          <p:cNvSpPr>
            <a:spLocks noGrp="1"/>
          </p:cNvSpPr>
          <p:nvPr>
            <p:ph type="dt" sz="half" idx="10"/>
          </p:nvPr>
        </p:nvSpPr>
        <p:spPr>
          <a:xfrm>
            <a:off x="83820" y="-20587"/>
            <a:ext cx="2743200" cy="365125"/>
          </a:xfrm>
        </p:spPr>
        <p:txBody>
          <a:bodyPr/>
          <a:lstStyle>
            <a:lvl1pPr>
              <a:defRPr sz="1400" b="1">
                <a:solidFill>
                  <a:schemeClr val="bg1"/>
                </a:solidFill>
              </a:defRPr>
            </a:lvl1pPr>
          </a:lstStyle>
          <a:p>
            <a:fld id="{92E7F0E2-86B3-47EF-BBDA-5B25E7511527}" type="datetime1">
              <a:rPr lang="en-US" smtClean="0"/>
              <a:t>2/18/2016</a:t>
            </a:fld>
            <a:endParaRPr lang="en-US" dirty="0"/>
          </a:p>
        </p:txBody>
      </p:sp>
      <p:sp>
        <p:nvSpPr>
          <p:cNvPr id="5" name="Slide Number Placeholder 4"/>
          <p:cNvSpPr>
            <a:spLocks noGrp="1"/>
          </p:cNvSpPr>
          <p:nvPr>
            <p:ph type="sldNum" sz="quarter" idx="12"/>
          </p:nvPr>
        </p:nvSpPr>
        <p:spPr>
          <a:xfrm>
            <a:off x="9273540" y="-30480"/>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3358266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
        <p:nvSpPr>
          <p:cNvPr id="6" name="Rectangle 5"/>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7" name="Rectangle 6"/>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Date Placeholder 1"/>
          <p:cNvSpPr>
            <a:spLocks noGrp="1"/>
          </p:cNvSpPr>
          <p:nvPr>
            <p:ph type="dt" sz="half" idx="10"/>
          </p:nvPr>
        </p:nvSpPr>
        <p:spPr>
          <a:xfrm>
            <a:off x="106680" y="-20587"/>
            <a:ext cx="2743200" cy="365125"/>
          </a:xfrm>
        </p:spPr>
        <p:txBody>
          <a:bodyPr/>
          <a:lstStyle>
            <a:lvl1pPr>
              <a:defRPr sz="1400" b="1">
                <a:solidFill>
                  <a:schemeClr val="bg1"/>
                </a:solidFill>
              </a:defRPr>
            </a:lvl1pPr>
          </a:lstStyle>
          <a:p>
            <a:fld id="{CEBF8F5B-B1E3-4924-BF19-7A857BCC6812}" type="datetime1">
              <a:rPr lang="en-US" smtClean="0"/>
              <a:t>2/18/2016</a:t>
            </a:fld>
            <a:endParaRPr lang="en-US" dirty="0"/>
          </a:p>
        </p:txBody>
      </p:sp>
      <p:sp>
        <p:nvSpPr>
          <p:cNvPr id="4" name="Slide Number Placeholder 3"/>
          <p:cNvSpPr>
            <a:spLocks noGrp="1"/>
          </p:cNvSpPr>
          <p:nvPr>
            <p:ph type="sldNum" sz="quarter" idx="12"/>
          </p:nvPr>
        </p:nvSpPr>
        <p:spPr>
          <a:xfrm>
            <a:off x="9307830" y="0"/>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spTree>
    <p:extLst>
      <p:ext uri="{BB962C8B-B14F-4D97-AF65-F5344CB8AC3E}">
        <p14:creationId xmlns:p14="http://schemas.microsoft.com/office/powerpoint/2010/main" val="21514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Rectangle 7"/>
          <p:cNvSpPr/>
          <p:nvPr userDrawn="1"/>
        </p:nvSpPr>
        <p:spPr>
          <a:xfrm>
            <a:off x="0" y="44933"/>
            <a:ext cx="1220724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9" name="Rectangle 8"/>
          <p:cNvSpPr/>
          <p:nvPr userDrawn="1"/>
        </p:nvSpPr>
        <p:spPr>
          <a:xfrm>
            <a:off x="0" y="-30480"/>
            <a:ext cx="12207240" cy="81394"/>
          </a:xfrm>
          <a:prstGeom prst="rect">
            <a:avLst/>
          </a:prstGeom>
          <a:solidFill>
            <a:srgbClr val="0076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 name="Date Placeholder 4"/>
          <p:cNvSpPr>
            <a:spLocks noGrp="1"/>
          </p:cNvSpPr>
          <p:nvPr>
            <p:ph type="dt" sz="half" idx="10"/>
          </p:nvPr>
        </p:nvSpPr>
        <p:spPr>
          <a:xfrm>
            <a:off x="62706" y="-33306"/>
            <a:ext cx="2743200" cy="365125"/>
          </a:xfrm>
        </p:spPr>
        <p:txBody>
          <a:bodyPr/>
          <a:lstStyle>
            <a:lvl1pPr>
              <a:defRPr sz="1400" b="1">
                <a:solidFill>
                  <a:schemeClr val="bg1"/>
                </a:solidFill>
              </a:defRPr>
            </a:lvl1pPr>
          </a:lstStyle>
          <a:p>
            <a:fld id="{992329B2-2A93-4EC9-B138-1D86E6432186}" type="datetime1">
              <a:rPr lang="en-US" smtClean="0"/>
              <a:t>2/18/2016</a:t>
            </a:fld>
            <a:endParaRPr lang="en-US" dirty="0"/>
          </a:p>
        </p:txBody>
      </p:sp>
      <p:sp>
        <p:nvSpPr>
          <p:cNvPr id="7" name="Slide Number Placeholder 6"/>
          <p:cNvSpPr>
            <a:spLocks noGrp="1"/>
          </p:cNvSpPr>
          <p:nvPr>
            <p:ph type="sldNum" sz="quarter" idx="12"/>
          </p:nvPr>
        </p:nvSpPr>
        <p:spPr>
          <a:xfrm>
            <a:off x="9364980" y="-55029"/>
            <a:ext cx="2743200" cy="365125"/>
          </a:xfrm>
        </p:spPr>
        <p:txBody>
          <a:bodyPr/>
          <a:lstStyle>
            <a:lvl1pPr>
              <a:defRPr>
                <a:solidFill>
                  <a:schemeClr val="bg1"/>
                </a:solidFill>
              </a:defRPr>
            </a:lvl1pPr>
          </a:lstStyle>
          <a:p>
            <a:fld id="{BB058067-43B8-4E0A-B575-A1270051252D}" type="slidenum">
              <a:rPr lang="en-US" smtClean="0"/>
              <a:pPr/>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11968" y="6311900"/>
            <a:ext cx="1444752" cy="459694"/>
          </a:xfrm>
          <a:prstGeom prst="rect">
            <a:avLst/>
          </a:prstGeom>
        </p:spPr>
      </p:pic>
    </p:spTree>
    <p:extLst>
      <p:ext uri="{BB962C8B-B14F-4D97-AF65-F5344CB8AC3E}">
        <p14:creationId xmlns:p14="http://schemas.microsoft.com/office/powerpoint/2010/main" val="2731948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2527B1-1815-4A19-9832-A7C04285E196}" type="datetime1">
              <a:rPr lang="en-US" smtClean="0"/>
              <a:t>2/18/2016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058067-43B8-4E0A-B575-A1270051252D}" type="slidenum">
              <a:rPr lang="en-US" smtClean="0"/>
              <a:t>‹#›</a:t>
            </a:fld>
            <a:endParaRPr lang="en-US"/>
          </a:p>
        </p:txBody>
      </p:sp>
    </p:spTree>
    <p:extLst>
      <p:ext uri="{BB962C8B-B14F-4D97-AF65-F5344CB8AC3E}">
        <p14:creationId xmlns:p14="http://schemas.microsoft.com/office/powerpoint/2010/main" val="20180317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iming>
    <p:tnLst>
      <p:par>
        <p:cTn id="1" dur="indefinite" restart="never" nodeType="tmRoot"/>
      </p:par>
    </p:tnLst>
  </p:timing>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hyperlink" Target="mailto:monitorregistration@wcb.ny.gov" TargetMode="Externa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NYS Workers’ Compensation System</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Compliance Outreach: Measuring and Monitoring Payor Performance</a:t>
            </a:r>
          </a:p>
          <a:p>
            <a:endParaRPr lang="en-US" dirty="0"/>
          </a:p>
          <a:p>
            <a:r>
              <a:rPr lang="en-US" dirty="0" smtClean="0"/>
              <a:t>2015 </a:t>
            </a:r>
            <a:endParaRPr lang="en-US" dirty="0"/>
          </a:p>
        </p:txBody>
      </p:sp>
      <p:sp>
        <p:nvSpPr>
          <p:cNvPr id="4" name="Date Placeholder 3"/>
          <p:cNvSpPr>
            <a:spLocks noGrp="1"/>
          </p:cNvSpPr>
          <p:nvPr>
            <p:ph type="dt" sz="half" idx="10"/>
          </p:nvPr>
        </p:nvSpPr>
        <p:spPr/>
        <p:txBody>
          <a:bodyPr/>
          <a:lstStyle/>
          <a:p>
            <a:r>
              <a:rPr lang="en-US" dirty="0" smtClean="0"/>
              <a:t>9/8/15 &amp; 9/9/15</a:t>
            </a:r>
            <a:endParaRPr lang="en-US" dirty="0"/>
          </a:p>
        </p:txBody>
      </p:sp>
      <p:pic>
        <p:nvPicPr>
          <p:cNvPr id="5" name="Picture 4"/>
          <p:cNvPicPr>
            <a:picLocks noChangeAspect="1"/>
          </p:cNvPicPr>
          <p:nvPr/>
        </p:nvPicPr>
        <p:blipFill>
          <a:blip r:embed="rId2"/>
          <a:stretch>
            <a:fillRect/>
          </a:stretch>
        </p:blipFill>
        <p:spPr>
          <a:xfrm>
            <a:off x="7172325" y="457200"/>
            <a:ext cx="4143375" cy="1405570"/>
          </a:xfrm>
          <a:prstGeom prst="rect">
            <a:avLst/>
          </a:prstGeom>
        </p:spPr>
      </p:pic>
    </p:spTree>
    <p:extLst>
      <p:ext uri="{BB962C8B-B14F-4D97-AF65-F5344CB8AC3E}">
        <p14:creationId xmlns:p14="http://schemas.microsoft.com/office/powerpoint/2010/main" val="1142263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9/8/15 &amp; 9/9/15</a:t>
            </a:r>
          </a:p>
        </p:txBody>
      </p:sp>
      <p:sp>
        <p:nvSpPr>
          <p:cNvPr id="3" name="Slide Number Placeholder 2"/>
          <p:cNvSpPr>
            <a:spLocks noGrp="1"/>
          </p:cNvSpPr>
          <p:nvPr>
            <p:ph type="sldNum" sz="quarter" idx="12"/>
          </p:nvPr>
        </p:nvSpPr>
        <p:spPr/>
        <p:txBody>
          <a:bodyPr/>
          <a:lstStyle/>
          <a:p>
            <a:fld id="{BB058067-43B8-4E0A-B575-A1270051252D}" type="slidenum">
              <a:rPr lang="en-US" smtClean="0"/>
              <a:pPr/>
              <a:t>10</a:t>
            </a:fld>
            <a:endParaRPr lang="en-US" dirty="0"/>
          </a:p>
        </p:txBody>
      </p:sp>
      <p:sp>
        <p:nvSpPr>
          <p:cNvPr id="4" name="Title 3"/>
          <p:cNvSpPr>
            <a:spLocks noGrp="1"/>
          </p:cNvSpPr>
          <p:nvPr>
            <p:ph type="title"/>
          </p:nvPr>
        </p:nvSpPr>
        <p:spPr/>
        <p:txBody>
          <a:bodyPr/>
          <a:lstStyle/>
          <a:p>
            <a:r>
              <a:rPr lang="en-US" dirty="0" smtClean="0"/>
              <a:t>How We Are Measuring</a:t>
            </a:r>
            <a:endParaRPr lang="en-US" dirty="0"/>
          </a:p>
        </p:txBody>
      </p:sp>
      <p:sp>
        <p:nvSpPr>
          <p:cNvPr id="5" name="Text Placeholder 4"/>
          <p:cNvSpPr>
            <a:spLocks noGrp="1"/>
          </p:cNvSpPr>
          <p:nvPr>
            <p:ph type="body" idx="1"/>
          </p:nvPr>
        </p:nvSpPr>
        <p:spPr/>
        <p:txBody>
          <a:bodyPr/>
          <a:lstStyle/>
          <a:p>
            <a:r>
              <a:rPr lang="en-US" dirty="0" smtClean="0"/>
              <a:t>Timeliness of Controversy </a:t>
            </a:r>
            <a:endParaRPr lang="en-US" dirty="0"/>
          </a:p>
        </p:txBody>
      </p:sp>
    </p:spTree>
    <p:extLst>
      <p:ext uri="{BB962C8B-B14F-4D97-AF65-F5344CB8AC3E}">
        <p14:creationId xmlns:p14="http://schemas.microsoft.com/office/powerpoint/2010/main" val="4528404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9/8/15 &amp; 9/9/15</a:t>
            </a:r>
          </a:p>
        </p:txBody>
      </p:sp>
      <p:sp>
        <p:nvSpPr>
          <p:cNvPr id="4" name="Slide Number Placeholder 3"/>
          <p:cNvSpPr>
            <a:spLocks noGrp="1"/>
          </p:cNvSpPr>
          <p:nvPr>
            <p:ph type="sldNum" sz="quarter" idx="12"/>
          </p:nvPr>
        </p:nvSpPr>
        <p:spPr/>
        <p:txBody>
          <a:bodyPr/>
          <a:lstStyle/>
          <a:p>
            <a:fld id="{BB058067-43B8-4E0A-B575-A1270051252D}" type="slidenum">
              <a:rPr lang="en-US" smtClean="0"/>
              <a:pPr/>
              <a:t>11</a:t>
            </a:fld>
            <a:endParaRPr lang="en-US" dirty="0"/>
          </a:p>
        </p:txBody>
      </p:sp>
      <p:sp useBgFill="1">
        <p:nvSpPr>
          <p:cNvPr id="7" name="Title 1"/>
          <p:cNvSpPr>
            <a:spLocks noGrp="1"/>
          </p:cNvSpPr>
          <p:nvPr>
            <p:ph type="title"/>
          </p:nvPr>
        </p:nvSpPr>
        <p:spPr>
          <a:xfrm>
            <a:off x="83820" y="449313"/>
            <a:ext cx="6810375" cy="812526"/>
          </a:xfrm>
        </p:spPr>
        <p:txBody>
          <a:bodyPr>
            <a:normAutofit/>
          </a:bodyPr>
          <a:lstStyle/>
          <a:p>
            <a:r>
              <a:rPr lang="en-US" sz="2400" b="1" dirty="0" smtClean="0">
                <a:solidFill>
                  <a:srgbClr val="002D73"/>
                </a:solidFill>
              </a:rPr>
              <a:t>How We Are Measuring</a:t>
            </a:r>
            <a:r>
              <a:rPr lang="en-US" sz="2400" b="1" dirty="0">
                <a:solidFill>
                  <a:schemeClr val="accent1"/>
                </a:solidFill>
              </a:rPr>
              <a:t/>
            </a:r>
            <a:br>
              <a:rPr lang="en-US" sz="2400" b="1" dirty="0">
                <a:solidFill>
                  <a:schemeClr val="accent1"/>
                </a:solidFill>
              </a:rPr>
            </a:br>
            <a:r>
              <a:rPr lang="en-US" sz="1800" dirty="0">
                <a:solidFill>
                  <a:srgbClr val="002D73"/>
                </a:solidFill>
              </a:rPr>
              <a:t>Timeliness of </a:t>
            </a:r>
            <a:r>
              <a:rPr lang="en-US" sz="1800" dirty="0" smtClean="0">
                <a:solidFill>
                  <a:srgbClr val="002D73"/>
                </a:solidFill>
              </a:rPr>
              <a:t>Controversy</a:t>
            </a:r>
            <a:endParaRPr lang="en-US" sz="1800" dirty="0">
              <a:solidFill>
                <a:srgbClr val="002D73"/>
              </a:solidFill>
            </a:endParaRPr>
          </a:p>
        </p:txBody>
      </p:sp>
      <p:sp>
        <p:nvSpPr>
          <p:cNvPr id="8" name="Content Placeholder 2"/>
          <p:cNvSpPr txBox="1">
            <a:spLocks/>
          </p:cNvSpPr>
          <p:nvPr/>
        </p:nvSpPr>
        <p:spPr>
          <a:xfrm>
            <a:off x="1185620" y="1261840"/>
            <a:ext cx="10034830" cy="816185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800" dirty="0" smtClean="0">
              <a:solidFill>
                <a:srgbClr val="002776"/>
              </a:solidFill>
            </a:endParaRPr>
          </a:p>
          <a:p>
            <a:pPr marL="0" indent="0">
              <a:buNone/>
            </a:pPr>
            <a:r>
              <a:rPr lang="en-US" sz="1800" dirty="0" smtClean="0">
                <a:solidFill>
                  <a:srgbClr val="002776"/>
                </a:solidFill>
              </a:rPr>
              <a:t>Enforcement of the 18/10 Day Rule defined in NYCRR Section 300.22 : “On or before the </a:t>
            </a:r>
            <a:r>
              <a:rPr lang="en-US" sz="1800" u="sng" dirty="0" smtClean="0">
                <a:solidFill>
                  <a:srgbClr val="002776"/>
                </a:solidFill>
              </a:rPr>
              <a:t>18</a:t>
            </a:r>
            <a:r>
              <a:rPr lang="en-US" sz="1800" u="sng" baseline="30000" dirty="0" smtClean="0">
                <a:solidFill>
                  <a:srgbClr val="002776"/>
                </a:solidFill>
              </a:rPr>
              <a:t>th</a:t>
            </a:r>
            <a:r>
              <a:rPr lang="en-US" sz="1800" u="sng" dirty="0" smtClean="0">
                <a:solidFill>
                  <a:srgbClr val="002776"/>
                </a:solidFill>
              </a:rPr>
              <a:t> day after the disability event </a:t>
            </a:r>
            <a:r>
              <a:rPr lang="en-US" sz="1800" dirty="0" smtClean="0">
                <a:solidFill>
                  <a:srgbClr val="002776"/>
                </a:solidFill>
              </a:rPr>
              <a:t>OR </a:t>
            </a:r>
            <a:r>
              <a:rPr lang="en-US" sz="1800" u="sng" dirty="0" smtClean="0">
                <a:solidFill>
                  <a:srgbClr val="002776"/>
                </a:solidFill>
              </a:rPr>
              <a:t>within 10 days after the employer has knowledge of the disability event</a:t>
            </a:r>
            <a:r>
              <a:rPr lang="en-US" sz="1800" dirty="0" smtClean="0">
                <a:solidFill>
                  <a:srgbClr val="002776"/>
                </a:solidFill>
              </a:rPr>
              <a:t>, </a:t>
            </a:r>
            <a:r>
              <a:rPr lang="en-US" sz="1800" dirty="0" smtClean="0">
                <a:solidFill>
                  <a:srgbClr val="FF0000"/>
                </a:solidFill>
              </a:rPr>
              <a:t>whichever period is greater</a:t>
            </a:r>
            <a:r>
              <a:rPr lang="en-US" sz="1800" dirty="0" smtClean="0">
                <a:solidFill>
                  <a:srgbClr val="002776"/>
                </a:solidFill>
              </a:rPr>
              <a:t>, the carrier, Special Fund, self-insured employer or TPA shall file electronically a Notice of Controversy(FROI-04/SROI-04) with the Board.</a:t>
            </a:r>
          </a:p>
          <a:p>
            <a:pPr marL="0" indent="0">
              <a:buNone/>
            </a:pPr>
            <a:endParaRPr lang="en-US" sz="1800" dirty="0" smtClean="0">
              <a:solidFill>
                <a:srgbClr val="002776"/>
              </a:solidFill>
            </a:endParaRPr>
          </a:p>
          <a:p>
            <a:pPr marL="742950" lvl="1" indent="-285750"/>
            <a:r>
              <a:rPr lang="en-US" sz="1800" dirty="0" smtClean="0">
                <a:solidFill>
                  <a:srgbClr val="002776"/>
                </a:solidFill>
              </a:rPr>
              <a:t>"</a:t>
            </a:r>
            <a:r>
              <a:rPr lang="en-US" sz="1800" dirty="0">
                <a:solidFill>
                  <a:srgbClr val="002776"/>
                </a:solidFill>
              </a:rPr>
              <a:t>Disability event" means any accident, including death resulting therefrom, occurring in the course of employment or any alleged accident, including death resulting therefrom, that results in personal injury which has caused or will cause a loss of time from regular duties of one day beyond the working day or shift on which the accident or alleged accident occurred, or which has required or will require medical treatment beyond ordinary first aid or more than two treatments by a person rendering first aid; or any disease or alleged disease, including death resulting therefrom, claimed to have been caused by the nature of the employment and contracted therein</a:t>
            </a:r>
            <a:r>
              <a:rPr lang="en-US" sz="1800" dirty="0" smtClean="0">
                <a:solidFill>
                  <a:srgbClr val="002776"/>
                </a:solidFill>
              </a:rPr>
              <a:t>.</a:t>
            </a:r>
          </a:p>
          <a:p>
            <a:pPr marL="285750" indent="-285750"/>
            <a:endParaRPr lang="en-US" sz="1800" dirty="0" smtClean="0">
              <a:solidFill>
                <a:srgbClr val="002776"/>
              </a:solidFill>
            </a:endParaRPr>
          </a:p>
        </p:txBody>
      </p:sp>
    </p:spTree>
    <p:extLst>
      <p:ext uri="{BB962C8B-B14F-4D97-AF65-F5344CB8AC3E}">
        <p14:creationId xmlns:p14="http://schemas.microsoft.com/office/powerpoint/2010/main" val="8936913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9/8/15 &amp; 9/9/15</a:t>
            </a:r>
          </a:p>
        </p:txBody>
      </p:sp>
      <p:sp>
        <p:nvSpPr>
          <p:cNvPr id="4" name="Slide Number Placeholder 3"/>
          <p:cNvSpPr>
            <a:spLocks noGrp="1"/>
          </p:cNvSpPr>
          <p:nvPr>
            <p:ph type="sldNum" sz="quarter" idx="12"/>
          </p:nvPr>
        </p:nvSpPr>
        <p:spPr/>
        <p:txBody>
          <a:bodyPr/>
          <a:lstStyle/>
          <a:p>
            <a:fld id="{BB058067-43B8-4E0A-B575-A1270051252D}" type="slidenum">
              <a:rPr lang="en-US" smtClean="0"/>
              <a:pPr/>
              <a:t>12</a:t>
            </a:fld>
            <a:endParaRPr lang="en-US" dirty="0"/>
          </a:p>
        </p:txBody>
      </p:sp>
      <p:sp useBgFill="1">
        <p:nvSpPr>
          <p:cNvPr id="7" name="Title 1"/>
          <p:cNvSpPr>
            <a:spLocks noGrp="1"/>
          </p:cNvSpPr>
          <p:nvPr>
            <p:ph type="title"/>
          </p:nvPr>
        </p:nvSpPr>
        <p:spPr>
          <a:xfrm>
            <a:off x="83820" y="344537"/>
            <a:ext cx="6810376" cy="917301"/>
          </a:xfrm>
        </p:spPr>
        <p:txBody>
          <a:bodyPr>
            <a:normAutofit/>
          </a:bodyPr>
          <a:lstStyle/>
          <a:p>
            <a:r>
              <a:rPr lang="en-US" sz="2400" b="1" dirty="0" smtClean="0">
                <a:solidFill>
                  <a:srgbClr val="002D73"/>
                </a:solidFill>
              </a:rPr>
              <a:t>How We Are Measuring</a:t>
            </a:r>
            <a:r>
              <a:rPr lang="en-US" sz="2400" b="1" dirty="0">
                <a:solidFill>
                  <a:schemeClr val="accent1"/>
                </a:solidFill>
              </a:rPr>
              <a:t/>
            </a:r>
            <a:br>
              <a:rPr lang="en-US" sz="2400" b="1" dirty="0">
                <a:solidFill>
                  <a:schemeClr val="accent1"/>
                </a:solidFill>
              </a:rPr>
            </a:br>
            <a:r>
              <a:rPr lang="en-US" sz="1800" dirty="0">
                <a:solidFill>
                  <a:srgbClr val="002D73"/>
                </a:solidFill>
              </a:rPr>
              <a:t>Timeliness of </a:t>
            </a:r>
            <a:r>
              <a:rPr lang="en-US" sz="1800" dirty="0" smtClean="0">
                <a:solidFill>
                  <a:srgbClr val="002D73"/>
                </a:solidFill>
              </a:rPr>
              <a:t>Controversy</a:t>
            </a:r>
            <a:endParaRPr lang="en-US" sz="1800" dirty="0">
              <a:solidFill>
                <a:srgbClr val="002D73"/>
              </a:solidFill>
            </a:endParaRPr>
          </a:p>
        </p:txBody>
      </p:sp>
      <p:sp>
        <p:nvSpPr>
          <p:cNvPr id="8" name="Content Placeholder 2"/>
          <p:cNvSpPr txBox="1">
            <a:spLocks/>
          </p:cNvSpPr>
          <p:nvPr/>
        </p:nvSpPr>
        <p:spPr>
          <a:xfrm>
            <a:off x="403654" y="807308"/>
            <a:ext cx="10816796" cy="861638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800" dirty="0" smtClean="0">
              <a:solidFill>
                <a:srgbClr val="002776"/>
              </a:solidFill>
            </a:endParaRPr>
          </a:p>
          <a:p>
            <a:pPr marL="285750" indent="-285750">
              <a:lnSpc>
                <a:spcPct val="100000"/>
              </a:lnSpc>
            </a:pPr>
            <a:r>
              <a:rPr lang="en-US" sz="1700" dirty="0" smtClean="0">
                <a:solidFill>
                  <a:srgbClr val="002776"/>
                </a:solidFill>
              </a:rPr>
              <a:t>The </a:t>
            </a:r>
            <a:r>
              <a:rPr lang="en-US" sz="1700" dirty="0">
                <a:solidFill>
                  <a:srgbClr val="002776"/>
                </a:solidFill>
              </a:rPr>
              <a:t>Board will begin to measure Timeliness of Controversy on only lost time claims. Due to this the timeline will be 18 days from Date of Accident, 10 days from Date Employer had Knowledge of Injury, 10 days from Initial Date of Disability, </a:t>
            </a:r>
            <a:r>
              <a:rPr lang="en-US" sz="1700" dirty="0">
                <a:solidFill>
                  <a:srgbClr val="FF0000"/>
                </a:solidFill>
              </a:rPr>
              <a:t>whichever period is greater</a:t>
            </a:r>
            <a:r>
              <a:rPr lang="en-US" sz="1700" dirty="0" smtClean="0">
                <a:solidFill>
                  <a:srgbClr val="FF0000"/>
                </a:solidFill>
              </a:rPr>
              <a:t>.</a:t>
            </a:r>
          </a:p>
          <a:p>
            <a:pPr marL="285750" indent="-285750">
              <a:lnSpc>
                <a:spcPct val="100000"/>
              </a:lnSpc>
            </a:pPr>
            <a:endParaRPr lang="en-US" sz="1700" dirty="0" smtClean="0">
              <a:solidFill>
                <a:srgbClr val="FF0000"/>
              </a:solidFill>
            </a:endParaRPr>
          </a:p>
          <a:p>
            <a:pPr marL="285750" indent="-285750">
              <a:lnSpc>
                <a:spcPct val="100000"/>
              </a:lnSpc>
            </a:pPr>
            <a:r>
              <a:rPr lang="en-US" sz="1700" dirty="0" smtClean="0">
                <a:solidFill>
                  <a:srgbClr val="002776"/>
                </a:solidFill>
              </a:rPr>
              <a:t>To </a:t>
            </a:r>
            <a:r>
              <a:rPr lang="en-US" sz="1700" dirty="0">
                <a:solidFill>
                  <a:srgbClr val="002776"/>
                </a:solidFill>
              </a:rPr>
              <a:t>determine Employer Knowledge Date the Board will use the earliest date of Date Employer Had Knowledge of the Injury (DN0040), Date Employer Had Knowledge of Disability (DN0281), Assembly Notice Date, Indexing Notice Date</a:t>
            </a:r>
            <a:r>
              <a:rPr lang="en-US" sz="1700" dirty="0" smtClean="0">
                <a:solidFill>
                  <a:srgbClr val="002776"/>
                </a:solidFill>
              </a:rPr>
              <a:t>.</a:t>
            </a:r>
          </a:p>
          <a:p>
            <a:pPr marL="285750" indent="-285750">
              <a:lnSpc>
                <a:spcPct val="100000"/>
              </a:lnSpc>
            </a:pPr>
            <a:endParaRPr lang="en-US" sz="1700" dirty="0" smtClean="0">
              <a:solidFill>
                <a:srgbClr val="002776"/>
              </a:solidFill>
            </a:endParaRPr>
          </a:p>
          <a:p>
            <a:pPr marL="285750" indent="-285750">
              <a:lnSpc>
                <a:spcPct val="100000"/>
              </a:lnSpc>
            </a:pPr>
            <a:r>
              <a:rPr lang="en-US" sz="1700" dirty="0" smtClean="0">
                <a:solidFill>
                  <a:srgbClr val="002776"/>
                </a:solidFill>
              </a:rPr>
              <a:t>To determine Date Claim Administrator Had Knowledge of Injury the </a:t>
            </a:r>
            <a:r>
              <a:rPr lang="en-US" sz="1700" dirty="0">
                <a:solidFill>
                  <a:srgbClr val="002776"/>
                </a:solidFill>
              </a:rPr>
              <a:t>Board will use the earliest date of </a:t>
            </a:r>
            <a:r>
              <a:rPr lang="en-US" sz="1700" dirty="0" smtClean="0">
                <a:solidFill>
                  <a:srgbClr val="002776"/>
                </a:solidFill>
              </a:rPr>
              <a:t>Date Claim Administrator Had Knowledge of Injury (DN0041),Assembly </a:t>
            </a:r>
            <a:r>
              <a:rPr lang="en-US" sz="1700" dirty="0">
                <a:solidFill>
                  <a:srgbClr val="002776"/>
                </a:solidFill>
              </a:rPr>
              <a:t>Notice Date, Indexing Notice Date</a:t>
            </a:r>
            <a:r>
              <a:rPr lang="en-US" sz="1700" dirty="0" smtClean="0">
                <a:solidFill>
                  <a:srgbClr val="002776"/>
                </a:solidFill>
              </a:rPr>
              <a:t>.</a:t>
            </a:r>
          </a:p>
          <a:p>
            <a:pPr marL="285750" indent="-285750">
              <a:lnSpc>
                <a:spcPct val="100000"/>
              </a:lnSpc>
            </a:pPr>
            <a:endParaRPr lang="en-US" sz="1700" dirty="0" smtClean="0">
              <a:solidFill>
                <a:srgbClr val="002776"/>
              </a:solidFill>
            </a:endParaRPr>
          </a:p>
          <a:p>
            <a:pPr marL="285750" indent="-285750">
              <a:lnSpc>
                <a:spcPct val="100000"/>
              </a:lnSpc>
            </a:pPr>
            <a:r>
              <a:rPr lang="en-US" sz="1700" dirty="0" smtClean="0">
                <a:solidFill>
                  <a:srgbClr val="002060"/>
                </a:solidFill>
              </a:rPr>
              <a:t>Initial </a:t>
            </a:r>
            <a:r>
              <a:rPr lang="en-US" sz="1700" dirty="0">
                <a:solidFill>
                  <a:srgbClr val="002060"/>
                </a:solidFill>
              </a:rPr>
              <a:t>Date Disability Began/Current Date Disability Began - If Initial Date Disability Began (DN0056) and Current Date Disability Began (DN0144) are present, and the Initial Return to Work Date (DN0068) is less than or equal to 7 days then Current Date of Disability (DN0041) is used. </a:t>
            </a:r>
            <a:endParaRPr lang="en-US" sz="1700" dirty="0" smtClean="0">
              <a:solidFill>
                <a:srgbClr val="002060"/>
              </a:solidFill>
            </a:endParaRPr>
          </a:p>
          <a:p>
            <a:pPr marL="285750" indent="-285750">
              <a:lnSpc>
                <a:spcPct val="100000"/>
              </a:lnSpc>
            </a:pPr>
            <a:endParaRPr lang="en-US" sz="1700" dirty="0" smtClean="0">
              <a:solidFill>
                <a:srgbClr val="002060"/>
              </a:solidFill>
            </a:endParaRPr>
          </a:p>
          <a:p>
            <a:pPr marL="285750" indent="-285750">
              <a:lnSpc>
                <a:spcPct val="100000"/>
              </a:lnSpc>
            </a:pPr>
            <a:r>
              <a:rPr lang="en-US" sz="1700" dirty="0" smtClean="0">
                <a:solidFill>
                  <a:srgbClr val="002060"/>
                </a:solidFill>
              </a:rPr>
              <a:t>The </a:t>
            </a:r>
            <a:r>
              <a:rPr lang="en-US" sz="1700" dirty="0" smtClean="0">
                <a:solidFill>
                  <a:srgbClr val="002060"/>
                </a:solidFill>
              </a:rPr>
              <a:t>Board will only be measuring the filings made against the Primary Insurer of record at the time of the filing.</a:t>
            </a:r>
            <a:endParaRPr lang="en-US" sz="1700" dirty="0">
              <a:solidFill>
                <a:srgbClr val="002060"/>
              </a:solidFill>
            </a:endParaRPr>
          </a:p>
          <a:p>
            <a:pPr marL="285750" indent="-285750"/>
            <a:endParaRPr lang="en-US" sz="1800" dirty="0" smtClean="0">
              <a:solidFill>
                <a:srgbClr val="002776"/>
              </a:solidFill>
            </a:endParaRPr>
          </a:p>
        </p:txBody>
      </p:sp>
    </p:spTree>
    <p:extLst>
      <p:ext uri="{BB962C8B-B14F-4D97-AF65-F5344CB8AC3E}">
        <p14:creationId xmlns:p14="http://schemas.microsoft.com/office/powerpoint/2010/main" val="19978778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75654" y="1206853"/>
            <a:ext cx="9368852" cy="5293757"/>
          </a:xfrm>
          <a:prstGeom prst="rect">
            <a:avLst/>
          </a:prstGeom>
        </p:spPr>
        <p:txBody>
          <a:bodyPr wrap="square">
            <a:spAutoFit/>
          </a:bodyPr>
          <a:lstStyle/>
          <a:p>
            <a:r>
              <a:rPr lang="en-US" b="1" dirty="0">
                <a:solidFill>
                  <a:srgbClr val="002060"/>
                </a:solidFill>
              </a:rPr>
              <a:t>Late filing of Controversy </a:t>
            </a:r>
            <a:r>
              <a:rPr lang="en-US" b="1" dirty="0" smtClean="0">
                <a:solidFill>
                  <a:srgbClr val="002060"/>
                </a:solidFill>
              </a:rPr>
              <a:t>Criteria</a:t>
            </a:r>
          </a:p>
          <a:p>
            <a:endParaRPr lang="en-US" dirty="0" smtClean="0">
              <a:solidFill>
                <a:srgbClr val="002060"/>
              </a:solidFill>
            </a:endParaRPr>
          </a:p>
          <a:p>
            <a:pPr marL="285750" indent="-285750">
              <a:buFont typeface="Arial" panose="020B0604020202020204" pitchFamily="34" charset="0"/>
              <a:buChar char="•"/>
            </a:pPr>
            <a:r>
              <a:rPr lang="en-US" dirty="0" smtClean="0">
                <a:solidFill>
                  <a:srgbClr val="002060"/>
                </a:solidFill>
              </a:rPr>
              <a:t>Total </a:t>
            </a:r>
            <a:r>
              <a:rPr lang="en-US" dirty="0">
                <a:solidFill>
                  <a:srgbClr val="002060"/>
                </a:solidFill>
              </a:rPr>
              <a:t>number of FROI/SROI 04 filings per carrier per quarter </a:t>
            </a:r>
          </a:p>
          <a:p>
            <a:pPr marL="285750" indent="-285750">
              <a:buFont typeface="Arial" panose="020B0604020202020204" pitchFamily="34" charset="0"/>
              <a:buChar char="•"/>
            </a:pPr>
            <a:r>
              <a:rPr lang="en-US" dirty="0">
                <a:solidFill>
                  <a:srgbClr val="002060"/>
                </a:solidFill>
              </a:rPr>
              <a:t>Received date of FROI 04/SROI 04</a:t>
            </a:r>
          </a:p>
          <a:p>
            <a:pPr marL="285750" indent="-285750">
              <a:buFont typeface="Arial" panose="020B0604020202020204" pitchFamily="34" charset="0"/>
              <a:buChar char="•"/>
            </a:pPr>
            <a:r>
              <a:rPr lang="en-US" dirty="0">
                <a:solidFill>
                  <a:srgbClr val="002060"/>
                </a:solidFill>
              </a:rPr>
              <a:t>Date of Accident (18 days)</a:t>
            </a:r>
          </a:p>
          <a:p>
            <a:pPr marL="742950" lvl="4" indent="-285750">
              <a:buFont typeface="Arial" panose="020B0604020202020204" pitchFamily="34" charset="0"/>
              <a:buChar char="•"/>
            </a:pPr>
            <a:r>
              <a:rPr lang="en-US" dirty="0">
                <a:solidFill>
                  <a:srgbClr val="002060"/>
                </a:solidFill>
              </a:rPr>
              <a:t>Will be taken from case folder as it is more reliable, the date of accident from the FROI doesn’t have to be a perfect match with the case</a:t>
            </a:r>
          </a:p>
          <a:p>
            <a:pPr marL="285750" indent="-285750">
              <a:buFont typeface="Arial" panose="020B0604020202020204" pitchFamily="34" charset="0"/>
              <a:buChar char="•"/>
            </a:pPr>
            <a:r>
              <a:rPr lang="en-US" dirty="0" smtClean="0">
                <a:solidFill>
                  <a:srgbClr val="002060"/>
                </a:solidFill>
              </a:rPr>
              <a:t>DN0040 - Date Employer Had Knowledge of the Injury (10 days)</a:t>
            </a:r>
          </a:p>
          <a:p>
            <a:pPr marL="285750" indent="-285750">
              <a:buFont typeface="Arial" panose="020B0604020202020204" pitchFamily="34" charset="0"/>
              <a:buChar char="•"/>
            </a:pPr>
            <a:r>
              <a:rPr lang="en-US" dirty="0" smtClean="0">
                <a:solidFill>
                  <a:srgbClr val="002060"/>
                </a:solidFill>
              </a:rPr>
              <a:t>DN0041 - Date Claim Administrator Had Knowledge of the Injury (10 days)</a:t>
            </a:r>
          </a:p>
          <a:p>
            <a:pPr marL="285750" indent="-285750">
              <a:buFont typeface="Arial" panose="020B0604020202020204" pitchFamily="34" charset="0"/>
              <a:buChar char="•"/>
            </a:pPr>
            <a:r>
              <a:rPr lang="en-US" dirty="0" smtClean="0">
                <a:solidFill>
                  <a:srgbClr val="002060"/>
                </a:solidFill>
              </a:rPr>
              <a:t>Assembly Date </a:t>
            </a:r>
          </a:p>
          <a:p>
            <a:pPr marL="285750" indent="-285750">
              <a:buFont typeface="Arial" panose="020B0604020202020204" pitchFamily="34" charset="0"/>
              <a:buChar char="•"/>
            </a:pPr>
            <a:r>
              <a:rPr lang="en-US" dirty="0" smtClean="0">
                <a:solidFill>
                  <a:srgbClr val="002060"/>
                </a:solidFill>
              </a:rPr>
              <a:t>Indexing Date </a:t>
            </a:r>
          </a:p>
          <a:p>
            <a:pPr marL="285750" indent="-285750">
              <a:buFont typeface="Arial" panose="020B0604020202020204" pitchFamily="34" charset="0"/>
              <a:buChar char="•"/>
            </a:pPr>
            <a:r>
              <a:rPr lang="en-US" dirty="0" smtClean="0">
                <a:solidFill>
                  <a:srgbClr val="002060"/>
                </a:solidFill>
              </a:rPr>
              <a:t>DN0056 - Initial Date Disability Began</a:t>
            </a:r>
          </a:p>
          <a:p>
            <a:pPr marL="285750" indent="-285750">
              <a:buFont typeface="Arial" panose="020B0604020202020204" pitchFamily="34" charset="0"/>
              <a:buChar char="•"/>
            </a:pPr>
            <a:r>
              <a:rPr lang="en-US" dirty="0" smtClean="0">
                <a:solidFill>
                  <a:srgbClr val="002060"/>
                </a:solidFill>
              </a:rPr>
              <a:t>DN0144 - Current Date of Disability</a:t>
            </a:r>
          </a:p>
          <a:p>
            <a:endParaRPr lang="en-US" b="1" dirty="0" smtClean="0">
              <a:solidFill>
                <a:srgbClr val="002060"/>
              </a:solidFill>
            </a:endParaRPr>
          </a:p>
          <a:p>
            <a:r>
              <a:rPr lang="en-US" b="1" dirty="0" smtClean="0">
                <a:solidFill>
                  <a:srgbClr val="002060"/>
                </a:solidFill>
              </a:rPr>
              <a:t>Payment without Liability prior to Controversy:</a:t>
            </a:r>
          </a:p>
          <a:p>
            <a:endParaRPr lang="en-US" dirty="0" smtClean="0">
              <a:solidFill>
                <a:srgbClr val="002060"/>
              </a:solidFill>
            </a:endParaRPr>
          </a:p>
          <a:p>
            <a:pPr marL="285750" indent="-285750">
              <a:buFont typeface="Arial" panose="020B0604020202020204" pitchFamily="34" charset="0"/>
              <a:buChar char="•"/>
            </a:pPr>
            <a:r>
              <a:rPr lang="en-US" dirty="0" smtClean="0">
                <a:solidFill>
                  <a:srgbClr val="002060"/>
                </a:solidFill>
              </a:rPr>
              <a:t>DN0075 - Agreement to Compensate Code with a W without liability</a:t>
            </a:r>
          </a:p>
          <a:p>
            <a:pPr marL="285750" indent="-285750">
              <a:buFont typeface="Arial" panose="020B0604020202020204" pitchFamily="34" charset="0"/>
              <a:buChar char="•"/>
            </a:pPr>
            <a:r>
              <a:rPr lang="en-US" dirty="0" smtClean="0">
                <a:solidFill>
                  <a:srgbClr val="002060"/>
                </a:solidFill>
              </a:rPr>
              <a:t>DN0192 –Benefit Payment Issue Date</a:t>
            </a:r>
          </a:p>
          <a:p>
            <a:r>
              <a:rPr lang="en-US" sz="1400" dirty="0" smtClean="0">
                <a:solidFill>
                  <a:srgbClr val="002776"/>
                </a:solidFill>
              </a:rPr>
              <a:t> </a:t>
            </a:r>
            <a:endParaRPr lang="en-US" sz="1400" dirty="0">
              <a:solidFill>
                <a:srgbClr val="002776"/>
              </a:solidFill>
            </a:endParaRPr>
          </a:p>
        </p:txBody>
      </p:sp>
      <p:sp useBgFill="1">
        <p:nvSpPr>
          <p:cNvPr id="5" name="Title 1"/>
          <p:cNvSpPr>
            <a:spLocks noGrp="1"/>
          </p:cNvSpPr>
          <p:nvPr>
            <p:ph type="title"/>
          </p:nvPr>
        </p:nvSpPr>
        <p:spPr>
          <a:xfrm>
            <a:off x="83820" y="447675"/>
            <a:ext cx="8431530" cy="759178"/>
          </a:xfrm>
        </p:spPr>
        <p:txBody>
          <a:bodyPr>
            <a:normAutofit/>
          </a:bodyPr>
          <a:lstStyle/>
          <a:p>
            <a:r>
              <a:rPr lang="en-US" sz="2600" b="1" dirty="0" smtClean="0">
                <a:solidFill>
                  <a:srgbClr val="002D73"/>
                </a:solidFill>
              </a:rPr>
              <a:t> </a:t>
            </a:r>
            <a:r>
              <a:rPr lang="en-US" sz="2600" b="1" dirty="0">
                <a:solidFill>
                  <a:srgbClr val="002D73"/>
                </a:solidFill>
              </a:rPr>
              <a:t>How We Are Measuring</a:t>
            </a:r>
            <a:r>
              <a:rPr lang="en-US" sz="2800" dirty="0">
                <a:solidFill>
                  <a:srgbClr val="002D73"/>
                </a:solidFill>
              </a:rPr>
              <a:t/>
            </a:r>
            <a:br>
              <a:rPr lang="en-US" sz="2800" dirty="0">
                <a:solidFill>
                  <a:srgbClr val="002D73"/>
                </a:solidFill>
              </a:rPr>
            </a:br>
            <a:r>
              <a:rPr lang="en-US" sz="1800" dirty="0">
                <a:solidFill>
                  <a:srgbClr val="002D73"/>
                </a:solidFill>
              </a:rPr>
              <a:t>Timeliness of Controversy</a:t>
            </a:r>
          </a:p>
        </p:txBody>
      </p:sp>
      <p:sp>
        <p:nvSpPr>
          <p:cNvPr id="2" name="Date Placeholder 1"/>
          <p:cNvSpPr>
            <a:spLocks noGrp="1"/>
          </p:cNvSpPr>
          <p:nvPr>
            <p:ph type="dt" sz="half" idx="10"/>
          </p:nvPr>
        </p:nvSpPr>
        <p:spPr/>
        <p:txBody>
          <a:bodyPr/>
          <a:lstStyle/>
          <a:p>
            <a:r>
              <a:rPr lang="en-US" dirty="0"/>
              <a:t>9/8/15 &amp; 9/9/15</a:t>
            </a:r>
          </a:p>
        </p:txBody>
      </p:sp>
      <p:sp>
        <p:nvSpPr>
          <p:cNvPr id="4" name="Slide Number Placeholder 3"/>
          <p:cNvSpPr>
            <a:spLocks noGrp="1"/>
          </p:cNvSpPr>
          <p:nvPr>
            <p:ph type="sldNum" sz="quarter" idx="12"/>
          </p:nvPr>
        </p:nvSpPr>
        <p:spPr/>
        <p:txBody>
          <a:bodyPr/>
          <a:lstStyle/>
          <a:p>
            <a:fld id="{BB058067-43B8-4E0A-B575-A1270051252D}" type="slidenum">
              <a:rPr lang="en-US" smtClean="0"/>
              <a:pPr/>
              <a:t>13</a:t>
            </a:fld>
            <a:endParaRPr lang="en-US" dirty="0"/>
          </a:p>
        </p:txBody>
      </p:sp>
    </p:spTree>
    <p:extLst>
      <p:ext uri="{BB962C8B-B14F-4D97-AF65-F5344CB8AC3E}">
        <p14:creationId xmlns:p14="http://schemas.microsoft.com/office/powerpoint/2010/main" val="32571206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9/8/15 &amp; 9/9/15</a:t>
            </a:r>
          </a:p>
        </p:txBody>
      </p:sp>
      <p:sp>
        <p:nvSpPr>
          <p:cNvPr id="4" name="Slide Number Placeholder 3"/>
          <p:cNvSpPr>
            <a:spLocks noGrp="1"/>
          </p:cNvSpPr>
          <p:nvPr>
            <p:ph type="sldNum" sz="quarter" idx="12"/>
          </p:nvPr>
        </p:nvSpPr>
        <p:spPr/>
        <p:txBody>
          <a:bodyPr/>
          <a:lstStyle/>
          <a:p>
            <a:fld id="{BB058067-43B8-4E0A-B575-A1270051252D}" type="slidenum">
              <a:rPr lang="en-US" smtClean="0"/>
              <a:pPr/>
              <a:t>14</a:t>
            </a:fld>
            <a:endParaRPr lang="en-US" dirty="0"/>
          </a:p>
        </p:txBody>
      </p:sp>
      <p:sp useBgFill="1">
        <p:nvSpPr>
          <p:cNvPr id="7" name="Title 1"/>
          <p:cNvSpPr txBox="1">
            <a:spLocks/>
          </p:cNvSpPr>
          <p:nvPr/>
        </p:nvSpPr>
        <p:spPr>
          <a:xfrm>
            <a:off x="83820" y="499392"/>
            <a:ext cx="7035897" cy="75917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600" b="1" dirty="0" smtClean="0">
                <a:solidFill>
                  <a:srgbClr val="002D73"/>
                </a:solidFill>
              </a:rPr>
              <a:t>How We Are Measuring</a:t>
            </a:r>
            <a:r>
              <a:rPr lang="en-US" dirty="0" smtClean="0">
                <a:solidFill>
                  <a:srgbClr val="002D73"/>
                </a:solidFill>
              </a:rPr>
              <a:t/>
            </a:r>
            <a:br>
              <a:rPr lang="en-US" dirty="0" smtClean="0">
                <a:solidFill>
                  <a:srgbClr val="002D73"/>
                </a:solidFill>
              </a:rPr>
            </a:br>
            <a:r>
              <a:rPr lang="en-US" sz="1800" dirty="0" smtClean="0">
                <a:solidFill>
                  <a:srgbClr val="002D73"/>
                </a:solidFill>
              </a:rPr>
              <a:t>Timeliness of Controversy</a:t>
            </a:r>
            <a:endParaRPr lang="en-US" sz="1800" dirty="0">
              <a:solidFill>
                <a:srgbClr val="002D73"/>
              </a:solidFill>
            </a:endParaRPr>
          </a:p>
        </p:txBody>
      </p:sp>
      <p:sp>
        <p:nvSpPr>
          <p:cNvPr id="8" name="Content Placeholder 2"/>
          <p:cNvSpPr txBox="1">
            <a:spLocks/>
          </p:cNvSpPr>
          <p:nvPr/>
        </p:nvSpPr>
        <p:spPr>
          <a:xfrm>
            <a:off x="1325105" y="1348352"/>
            <a:ext cx="9542919" cy="49672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b="1" dirty="0" smtClean="0">
                <a:solidFill>
                  <a:srgbClr val="002776"/>
                </a:solidFill>
              </a:rPr>
              <a:t>Controversy is not timely:</a:t>
            </a:r>
          </a:p>
          <a:p>
            <a:r>
              <a:rPr lang="en-US" sz="1800" dirty="0" smtClean="0">
                <a:solidFill>
                  <a:srgbClr val="002060"/>
                </a:solidFill>
              </a:rPr>
              <a:t>If the received date is after the greater of 18 days from date of accident and 10 days from employer knowledge and 10 days from Initial Date Disability began the FROI/SROI 04 is late. (25 (3)(e))</a:t>
            </a:r>
          </a:p>
          <a:p>
            <a:endParaRPr lang="en-US" sz="1800" dirty="0">
              <a:solidFill>
                <a:srgbClr val="002060"/>
              </a:solidFill>
            </a:endParaRPr>
          </a:p>
          <a:p>
            <a:r>
              <a:rPr lang="en-US" sz="1800" dirty="0" smtClean="0">
                <a:solidFill>
                  <a:srgbClr val="002060"/>
                </a:solidFill>
              </a:rPr>
              <a:t>If the received date is after the greater of 18 days from date of accident and 10 days from employer knowledge date (DN0040) </a:t>
            </a:r>
            <a:r>
              <a:rPr lang="en-US" sz="1800" dirty="0">
                <a:solidFill>
                  <a:srgbClr val="002060"/>
                </a:solidFill>
              </a:rPr>
              <a:t>and 10 days from Initial Date Disability </a:t>
            </a:r>
            <a:r>
              <a:rPr lang="en-US" sz="1800" dirty="0" smtClean="0">
                <a:solidFill>
                  <a:srgbClr val="002060"/>
                </a:solidFill>
              </a:rPr>
              <a:t>Began and </a:t>
            </a:r>
            <a:r>
              <a:rPr lang="en-US" sz="1800" dirty="0" smtClean="0">
                <a:solidFill>
                  <a:srgbClr val="002060"/>
                </a:solidFill>
              </a:rPr>
              <a:t>10 days after Claims Administrator Knowledge Date (DN0041). Additional penalty will be imposed. (25 (2)(a))</a:t>
            </a:r>
          </a:p>
          <a:p>
            <a:pPr marL="0" indent="0">
              <a:buNone/>
            </a:pPr>
            <a:endParaRPr lang="en-US" sz="1800" dirty="0" smtClean="0">
              <a:solidFill>
                <a:srgbClr val="002060"/>
              </a:solidFill>
            </a:endParaRPr>
          </a:p>
          <a:p>
            <a:r>
              <a:rPr lang="en-US" sz="1800" dirty="0" smtClean="0">
                <a:solidFill>
                  <a:srgbClr val="002060"/>
                </a:solidFill>
              </a:rPr>
              <a:t>If any SROI is filed using Agreement to Compensate code (DN0075) with “W” without liability  and then a SROI 04 is filed, the SROI 04 is not considered late until 1 year from Benefit Payment Date (DN0192). If SROI 04 is filed after one year from </a:t>
            </a:r>
            <a:r>
              <a:rPr lang="en-US" sz="1800" dirty="0">
                <a:solidFill>
                  <a:srgbClr val="002060"/>
                </a:solidFill>
              </a:rPr>
              <a:t>B</a:t>
            </a:r>
            <a:r>
              <a:rPr lang="en-US" sz="1800" dirty="0" smtClean="0">
                <a:solidFill>
                  <a:srgbClr val="002060"/>
                </a:solidFill>
              </a:rPr>
              <a:t>enefit </a:t>
            </a:r>
            <a:r>
              <a:rPr lang="en-US" sz="1800" dirty="0">
                <a:solidFill>
                  <a:srgbClr val="002060"/>
                </a:solidFill>
              </a:rPr>
              <a:t>P</a:t>
            </a:r>
            <a:r>
              <a:rPr lang="en-US" sz="1800" dirty="0" smtClean="0">
                <a:solidFill>
                  <a:srgbClr val="002060"/>
                </a:solidFill>
              </a:rPr>
              <a:t>ayment </a:t>
            </a:r>
            <a:r>
              <a:rPr lang="en-US" sz="1800" dirty="0">
                <a:solidFill>
                  <a:srgbClr val="002060"/>
                </a:solidFill>
              </a:rPr>
              <a:t>D</a:t>
            </a:r>
            <a:r>
              <a:rPr lang="en-US" sz="1800" dirty="0" smtClean="0">
                <a:solidFill>
                  <a:srgbClr val="002060"/>
                </a:solidFill>
              </a:rPr>
              <a:t>ate, although no monetary penalty will be assessed, the carrier is liable for claim.</a:t>
            </a:r>
          </a:p>
          <a:p>
            <a:pPr marL="0" indent="0">
              <a:buNone/>
            </a:pPr>
            <a:endParaRPr lang="en-US" sz="1800" dirty="0" smtClean="0">
              <a:solidFill>
                <a:srgbClr val="002060"/>
              </a:solidFill>
            </a:endParaRPr>
          </a:p>
          <a:p>
            <a:r>
              <a:rPr lang="en-US" sz="1800" dirty="0">
                <a:solidFill>
                  <a:srgbClr val="002060"/>
                </a:solidFill>
              </a:rPr>
              <a:t>If the case is indexed, the Claim Administrator </a:t>
            </a:r>
            <a:r>
              <a:rPr lang="en-US" sz="1800" dirty="0" smtClean="0">
                <a:solidFill>
                  <a:srgbClr val="002060"/>
                </a:solidFill>
              </a:rPr>
              <a:t>will </a:t>
            </a:r>
            <a:r>
              <a:rPr lang="en-US" sz="1800" dirty="0">
                <a:solidFill>
                  <a:srgbClr val="002060"/>
                </a:solidFill>
              </a:rPr>
              <a:t>waive (</a:t>
            </a:r>
            <a:r>
              <a:rPr lang="en-US" sz="1800" dirty="0" smtClean="0">
                <a:solidFill>
                  <a:srgbClr val="002060"/>
                </a:solidFill>
              </a:rPr>
              <a:t>25(2)(b)) defenses </a:t>
            </a:r>
            <a:r>
              <a:rPr lang="en-US" sz="1800" dirty="0">
                <a:solidFill>
                  <a:srgbClr val="002060"/>
                </a:solidFill>
              </a:rPr>
              <a:t>when the denial </a:t>
            </a:r>
            <a:r>
              <a:rPr lang="en-US" sz="1800" dirty="0" smtClean="0">
                <a:solidFill>
                  <a:srgbClr val="002060"/>
                </a:solidFill>
              </a:rPr>
              <a:t>is not filed within </a:t>
            </a:r>
            <a:r>
              <a:rPr lang="en-US" sz="1800" dirty="0">
                <a:solidFill>
                  <a:srgbClr val="002060"/>
                </a:solidFill>
              </a:rPr>
              <a:t>25 days of the date of indexing</a:t>
            </a:r>
            <a:r>
              <a:rPr lang="en-US" sz="1800" dirty="0" smtClean="0">
                <a:solidFill>
                  <a:srgbClr val="002060"/>
                </a:solidFill>
              </a:rPr>
              <a:t>.</a:t>
            </a:r>
            <a:endParaRPr lang="en-US" sz="3600" dirty="0" smtClean="0">
              <a:solidFill>
                <a:srgbClr val="002060"/>
              </a:solidFill>
            </a:endParaRPr>
          </a:p>
        </p:txBody>
      </p:sp>
    </p:spTree>
    <p:extLst>
      <p:ext uri="{BB962C8B-B14F-4D97-AF65-F5344CB8AC3E}">
        <p14:creationId xmlns:p14="http://schemas.microsoft.com/office/powerpoint/2010/main" val="15420638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9/8/15 &amp; 9/9/15</a:t>
            </a:r>
          </a:p>
        </p:txBody>
      </p:sp>
      <p:sp>
        <p:nvSpPr>
          <p:cNvPr id="3" name="Slide Number Placeholder 2"/>
          <p:cNvSpPr>
            <a:spLocks noGrp="1"/>
          </p:cNvSpPr>
          <p:nvPr>
            <p:ph type="sldNum" sz="quarter" idx="12"/>
          </p:nvPr>
        </p:nvSpPr>
        <p:spPr/>
        <p:txBody>
          <a:bodyPr/>
          <a:lstStyle/>
          <a:p>
            <a:fld id="{BB058067-43B8-4E0A-B575-A1270051252D}" type="slidenum">
              <a:rPr lang="en-US" smtClean="0"/>
              <a:pPr/>
              <a:t>15</a:t>
            </a:fld>
            <a:endParaRPr lang="en-US" dirty="0"/>
          </a:p>
        </p:txBody>
      </p:sp>
      <p:sp>
        <p:nvSpPr>
          <p:cNvPr id="4" name="Title 3"/>
          <p:cNvSpPr>
            <a:spLocks noGrp="1"/>
          </p:cNvSpPr>
          <p:nvPr>
            <p:ph type="title"/>
          </p:nvPr>
        </p:nvSpPr>
        <p:spPr/>
        <p:txBody>
          <a:bodyPr/>
          <a:lstStyle/>
          <a:p>
            <a:r>
              <a:rPr lang="en-US" dirty="0" smtClean="0"/>
              <a:t>Monitoring Compliance</a:t>
            </a:r>
            <a:endParaRPr lang="en-US" dirty="0"/>
          </a:p>
        </p:txBody>
      </p:sp>
      <p:sp>
        <p:nvSpPr>
          <p:cNvPr id="5" name="Text Placeholder 4"/>
          <p:cNvSpPr>
            <a:spLocks noGrp="1"/>
          </p:cNvSpPr>
          <p:nvPr>
            <p:ph type="body" idx="1"/>
          </p:nvPr>
        </p:nvSpPr>
        <p:spPr/>
        <p:txBody>
          <a:bodyPr/>
          <a:lstStyle/>
          <a:p>
            <a:r>
              <a:rPr lang="en-US" dirty="0" smtClean="0"/>
              <a:t>Timeliness of Controversy</a:t>
            </a:r>
            <a:endParaRPr lang="en-US" dirty="0"/>
          </a:p>
        </p:txBody>
      </p:sp>
    </p:spTree>
    <p:extLst>
      <p:ext uri="{BB962C8B-B14F-4D97-AF65-F5344CB8AC3E}">
        <p14:creationId xmlns:p14="http://schemas.microsoft.com/office/powerpoint/2010/main" val="20846389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 name="Title 1"/>
          <p:cNvSpPr>
            <a:spLocks noGrp="1"/>
          </p:cNvSpPr>
          <p:nvPr>
            <p:ph type="title"/>
          </p:nvPr>
        </p:nvSpPr>
        <p:spPr>
          <a:xfrm>
            <a:off x="117716" y="616932"/>
            <a:ext cx="6930784" cy="363958"/>
          </a:xfrm>
        </p:spPr>
        <p:txBody>
          <a:bodyPr>
            <a:noAutofit/>
          </a:bodyPr>
          <a:lstStyle/>
          <a:p>
            <a:r>
              <a:rPr lang="en-US" sz="2800" b="1" dirty="0">
                <a:solidFill>
                  <a:srgbClr val="002D73"/>
                </a:solidFill>
              </a:rPr>
              <a:t>Monitoring Compliance</a:t>
            </a:r>
          </a:p>
        </p:txBody>
      </p:sp>
      <p:sp>
        <p:nvSpPr>
          <p:cNvPr id="2" name="Date Placeholder 1"/>
          <p:cNvSpPr>
            <a:spLocks noGrp="1"/>
          </p:cNvSpPr>
          <p:nvPr>
            <p:ph type="dt" sz="half" idx="10"/>
          </p:nvPr>
        </p:nvSpPr>
        <p:spPr/>
        <p:txBody>
          <a:bodyPr/>
          <a:lstStyle/>
          <a:p>
            <a:r>
              <a:rPr lang="en-US" dirty="0"/>
              <a:t>9/8/15 &amp; 9/9/15</a:t>
            </a:r>
          </a:p>
        </p:txBody>
      </p:sp>
      <p:sp>
        <p:nvSpPr>
          <p:cNvPr id="6" name="Rectangle 5"/>
          <p:cNvSpPr/>
          <p:nvPr/>
        </p:nvSpPr>
        <p:spPr>
          <a:xfrm>
            <a:off x="1131376" y="1131376"/>
            <a:ext cx="8789864" cy="4893647"/>
          </a:xfrm>
          <a:prstGeom prst="rect">
            <a:avLst/>
          </a:prstGeom>
        </p:spPr>
        <p:txBody>
          <a:bodyPr wrap="square">
            <a:spAutoFit/>
          </a:bodyPr>
          <a:lstStyle/>
          <a:p>
            <a:endParaRPr lang="en-US" dirty="0" smtClean="0">
              <a:solidFill>
                <a:srgbClr val="002776"/>
              </a:solidFill>
            </a:endParaRPr>
          </a:p>
          <a:p>
            <a:r>
              <a:rPr lang="en-US" sz="2000" dirty="0" smtClean="0">
                <a:solidFill>
                  <a:srgbClr val="002776"/>
                </a:solidFill>
              </a:rPr>
              <a:t>The </a:t>
            </a:r>
            <a:r>
              <a:rPr lang="en-US" sz="2000" dirty="0">
                <a:solidFill>
                  <a:srgbClr val="002776"/>
                </a:solidFill>
              </a:rPr>
              <a:t>Board expects to use penalties as the last step of the process.  </a:t>
            </a:r>
            <a:r>
              <a:rPr lang="en-US" sz="2000" dirty="0" err="1">
                <a:solidFill>
                  <a:srgbClr val="002776"/>
                </a:solidFill>
              </a:rPr>
              <a:t>Payors</a:t>
            </a:r>
            <a:r>
              <a:rPr lang="en-US" sz="2000" dirty="0">
                <a:solidFill>
                  <a:srgbClr val="002776"/>
                </a:solidFill>
              </a:rPr>
              <a:t> will have sufficient time to work with the Board to  understand where they are out of compliance and the steps that can be taken to avoid penalties.</a:t>
            </a:r>
          </a:p>
          <a:p>
            <a:endParaRPr lang="en-US" b="1" dirty="0" smtClean="0">
              <a:solidFill>
                <a:srgbClr val="002060"/>
              </a:solidFill>
            </a:endParaRPr>
          </a:p>
          <a:p>
            <a:endParaRPr lang="en-US" b="1" dirty="0" smtClean="0">
              <a:solidFill>
                <a:srgbClr val="002060"/>
              </a:solidFill>
            </a:endParaRPr>
          </a:p>
          <a:p>
            <a:r>
              <a:rPr lang="en-US" b="1" dirty="0" smtClean="0">
                <a:solidFill>
                  <a:srgbClr val="002060"/>
                </a:solidFill>
              </a:rPr>
              <a:t>Penalties </a:t>
            </a:r>
            <a:r>
              <a:rPr lang="en-US" b="1" dirty="0">
                <a:solidFill>
                  <a:srgbClr val="002060"/>
                </a:solidFill>
              </a:rPr>
              <a:t>for Untimely </a:t>
            </a:r>
            <a:r>
              <a:rPr lang="en-US" b="1" dirty="0" smtClean="0">
                <a:solidFill>
                  <a:srgbClr val="002060"/>
                </a:solidFill>
              </a:rPr>
              <a:t>Controversy</a:t>
            </a:r>
          </a:p>
          <a:p>
            <a:endParaRPr lang="en-US" b="1" dirty="0">
              <a:solidFill>
                <a:srgbClr val="002060"/>
              </a:solidFill>
            </a:endParaRPr>
          </a:p>
          <a:p>
            <a:pPr marL="742950" lvl="1" indent="-285750">
              <a:buFont typeface="Wingdings" panose="05000000000000000000" pitchFamily="2" charset="2"/>
              <a:buChar char="Ø"/>
            </a:pPr>
            <a:r>
              <a:rPr lang="en-US" b="1" dirty="0" smtClean="0">
                <a:solidFill>
                  <a:srgbClr val="002060"/>
                </a:solidFill>
              </a:rPr>
              <a:t>WCL </a:t>
            </a:r>
            <a:r>
              <a:rPr lang="en-US" b="1" dirty="0">
                <a:solidFill>
                  <a:srgbClr val="002060"/>
                </a:solidFill>
              </a:rPr>
              <a:t>§25 (3)(e)</a:t>
            </a:r>
            <a:r>
              <a:rPr lang="en-US" dirty="0">
                <a:solidFill>
                  <a:srgbClr val="002060"/>
                </a:solidFill>
              </a:rPr>
              <a:t> If the carrier or employer fails to file a </a:t>
            </a:r>
            <a:r>
              <a:rPr lang="en-US" dirty="0" smtClean="0">
                <a:solidFill>
                  <a:srgbClr val="002060"/>
                </a:solidFill>
              </a:rPr>
              <a:t>notice</a:t>
            </a:r>
            <a:r>
              <a:rPr lang="en-US" dirty="0">
                <a:solidFill>
                  <a:srgbClr val="002776"/>
                </a:solidFill>
              </a:rPr>
              <a:t> within 18 days of disability or 10 days after employer </a:t>
            </a:r>
            <a:r>
              <a:rPr lang="en-US" dirty="0" smtClean="0">
                <a:solidFill>
                  <a:srgbClr val="002776"/>
                </a:solidFill>
              </a:rPr>
              <a:t>knowledge</a:t>
            </a:r>
            <a:r>
              <a:rPr lang="en-US" dirty="0" smtClean="0">
                <a:solidFill>
                  <a:srgbClr val="002060"/>
                </a:solidFill>
              </a:rPr>
              <a:t>, the </a:t>
            </a:r>
            <a:r>
              <a:rPr lang="en-US" dirty="0">
                <a:solidFill>
                  <a:srgbClr val="002060"/>
                </a:solidFill>
              </a:rPr>
              <a:t>Board may impose a $50 penalty.</a:t>
            </a:r>
          </a:p>
          <a:p>
            <a:pPr marL="285750" lvl="0" indent="-285750">
              <a:buFont typeface="Wingdings" panose="05000000000000000000" pitchFamily="2" charset="2"/>
              <a:buChar char="Ø"/>
            </a:pPr>
            <a:endParaRPr lang="en-US" b="1" dirty="0">
              <a:solidFill>
                <a:srgbClr val="002060"/>
              </a:solidFill>
            </a:endParaRPr>
          </a:p>
          <a:p>
            <a:pPr marL="742950" lvl="1" indent="-285750">
              <a:buFont typeface="Wingdings" panose="05000000000000000000" pitchFamily="2" charset="2"/>
              <a:buChar char="Ø"/>
            </a:pPr>
            <a:r>
              <a:rPr lang="en-US" b="1" dirty="0">
                <a:solidFill>
                  <a:srgbClr val="002060"/>
                </a:solidFill>
              </a:rPr>
              <a:t>WCL §</a:t>
            </a:r>
            <a:r>
              <a:rPr lang="en-US" b="1" dirty="0" smtClean="0">
                <a:solidFill>
                  <a:srgbClr val="002060"/>
                </a:solidFill>
              </a:rPr>
              <a:t>25 </a:t>
            </a:r>
            <a:r>
              <a:rPr lang="en-US" b="1" dirty="0" smtClean="0">
                <a:solidFill>
                  <a:srgbClr val="002776"/>
                </a:solidFill>
              </a:rPr>
              <a:t>(2</a:t>
            </a:r>
            <a:r>
              <a:rPr lang="en-US" b="1" dirty="0">
                <a:solidFill>
                  <a:srgbClr val="002776"/>
                </a:solidFill>
              </a:rPr>
              <a:t>)(a) </a:t>
            </a:r>
            <a:r>
              <a:rPr lang="en-US" dirty="0">
                <a:solidFill>
                  <a:srgbClr val="002776"/>
                </a:solidFill>
              </a:rPr>
              <a:t>When a carrier fails to file a notice of controversy or begin payment within the prescribed period or within 10 days of claims administrator knowledge (whichever period is greater), the Board may, after hearing, impose a $300 penalty in addition to any other penalty. </a:t>
            </a:r>
          </a:p>
          <a:p>
            <a:pPr marL="742950" lvl="1" indent="-285750">
              <a:buFont typeface="Wingdings" panose="05000000000000000000" pitchFamily="2" charset="2"/>
              <a:buChar char="Ø"/>
            </a:pPr>
            <a:endParaRPr lang="en-US" dirty="0">
              <a:solidFill>
                <a:srgbClr val="002776"/>
              </a:solidFill>
            </a:endParaRPr>
          </a:p>
        </p:txBody>
      </p:sp>
      <p:sp>
        <p:nvSpPr>
          <p:cNvPr id="7" name="Slide Number Placeholder 6"/>
          <p:cNvSpPr>
            <a:spLocks noGrp="1"/>
          </p:cNvSpPr>
          <p:nvPr>
            <p:ph type="sldNum" sz="quarter" idx="12"/>
          </p:nvPr>
        </p:nvSpPr>
        <p:spPr/>
        <p:txBody>
          <a:bodyPr/>
          <a:lstStyle/>
          <a:p>
            <a:fld id="{BB058067-43B8-4E0A-B575-A1270051252D}" type="slidenum">
              <a:rPr lang="en-US" smtClean="0"/>
              <a:pPr/>
              <a:t>16</a:t>
            </a:fld>
            <a:endParaRPr lang="en-US" dirty="0"/>
          </a:p>
        </p:txBody>
      </p:sp>
    </p:spTree>
    <p:extLst>
      <p:ext uri="{BB962C8B-B14F-4D97-AF65-F5344CB8AC3E}">
        <p14:creationId xmlns:p14="http://schemas.microsoft.com/office/powerpoint/2010/main" val="4051724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 name="Title 1"/>
          <p:cNvSpPr>
            <a:spLocks noGrp="1"/>
          </p:cNvSpPr>
          <p:nvPr>
            <p:ph type="title"/>
          </p:nvPr>
        </p:nvSpPr>
        <p:spPr>
          <a:xfrm>
            <a:off x="117716" y="616932"/>
            <a:ext cx="6930784" cy="363958"/>
          </a:xfrm>
        </p:spPr>
        <p:txBody>
          <a:bodyPr>
            <a:noAutofit/>
          </a:bodyPr>
          <a:lstStyle/>
          <a:p>
            <a:r>
              <a:rPr lang="en-US" sz="2800" b="1" dirty="0">
                <a:solidFill>
                  <a:srgbClr val="002D73"/>
                </a:solidFill>
              </a:rPr>
              <a:t>Monitoring Compliance</a:t>
            </a:r>
          </a:p>
        </p:txBody>
      </p:sp>
      <p:sp>
        <p:nvSpPr>
          <p:cNvPr id="2" name="Date Placeholder 1"/>
          <p:cNvSpPr>
            <a:spLocks noGrp="1"/>
          </p:cNvSpPr>
          <p:nvPr>
            <p:ph type="dt" sz="half" idx="10"/>
          </p:nvPr>
        </p:nvSpPr>
        <p:spPr/>
        <p:txBody>
          <a:bodyPr/>
          <a:lstStyle/>
          <a:p>
            <a:r>
              <a:rPr lang="en-US" dirty="0"/>
              <a:t>9/8/15 &amp; 9/9/15</a:t>
            </a:r>
          </a:p>
        </p:txBody>
      </p:sp>
      <p:sp>
        <p:nvSpPr>
          <p:cNvPr id="5" name="Rectangle 4"/>
          <p:cNvSpPr/>
          <p:nvPr/>
        </p:nvSpPr>
        <p:spPr>
          <a:xfrm>
            <a:off x="1712563" y="980890"/>
            <a:ext cx="8675402" cy="5940088"/>
          </a:xfrm>
          <a:prstGeom prst="rect">
            <a:avLst/>
          </a:prstGeom>
        </p:spPr>
        <p:txBody>
          <a:bodyPr wrap="square">
            <a:spAutoFit/>
          </a:bodyPr>
          <a:lstStyle/>
          <a:p>
            <a:r>
              <a:rPr lang="en-US" sz="2000" dirty="0">
                <a:solidFill>
                  <a:srgbClr val="002776"/>
                </a:solidFill>
              </a:rPr>
              <a:t>Performance Standards:</a:t>
            </a:r>
          </a:p>
          <a:p>
            <a:endParaRPr lang="en-US" dirty="0">
              <a:solidFill>
                <a:srgbClr val="002776"/>
              </a:solidFill>
            </a:endParaRPr>
          </a:p>
          <a:p>
            <a:pPr marL="742950" lvl="1" indent="-285750"/>
            <a:r>
              <a:rPr lang="en-US" b="1" dirty="0">
                <a:solidFill>
                  <a:srgbClr val="002776"/>
                </a:solidFill>
              </a:rPr>
              <a:t>WCL §25 (3)(e)</a:t>
            </a:r>
            <a:r>
              <a:rPr lang="en-US" dirty="0">
                <a:solidFill>
                  <a:srgbClr val="002776"/>
                </a:solidFill>
              </a:rPr>
              <a:t> If the carrier or employer fails to file a notice or report requested or required by the Board or otherwise required within the specified time period or within 10 days if no time period is specified, the Board may impose a $50 penalty.</a:t>
            </a:r>
          </a:p>
          <a:p>
            <a:pPr marL="742950" lvl="1" indent="-285750"/>
            <a:endParaRPr lang="en-US" dirty="0">
              <a:solidFill>
                <a:srgbClr val="002776"/>
              </a:solidFill>
            </a:endParaRPr>
          </a:p>
          <a:p>
            <a:pPr marL="508000" indent="-285750"/>
            <a:r>
              <a:rPr lang="en-US" dirty="0">
                <a:solidFill>
                  <a:srgbClr val="002776"/>
                </a:solidFill>
              </a:rPr>
              <a:t>The Board is implementing the following performance standards: </a:t>
            </a:r>
          </a:p>
          <a:p>
            <a:pPr marL="742950" lvl="1" indent="-285750"/>
            <a:endParaRPr lang="en-US" dirty="0">
              <a:solidFill>
                <a:srgbClr val="002776"/>
              </a:solidFill>
            </a:endParaRPr>
          </a:p>
          <a:p>
            <a:pPr marL="222250"/>
            <a:r>
              <a:rPr lang="en-US" dirty="0">
                <a:solidFill>
                  <a:srgbClr val="002776"/>
                </a:solidFill>
              </a:rPr>
              <a:t>The penalty under §25(3)(e) will not be imposed as long as a carrier meets the below performance standards per category. Your filings will be measured for each category, per quarter, against the performance standard. If the performance standard is met in that category your §25(3)(e) penalty will be waived</a:t>
            </a:r>
            <a:r>
              <a:rPr lang="en-US" sz="1400" dirty="0">
                <a:solidFill>
                  <a:srgbClr val="002776"/>
                </a:solidFill>
              </a:rPr>
              <a:t>.</a:t>
            </a:r>
          </a:p>
          <a:p>
            <a:endParaRPr lang="en-US" dirty="0">
              <a:solidFill>
                <a:srgbClr val="002776"/>
              </a:solidFill>
            </a:endParaRPr>
          </a:p>
          <a:p>
            <a:pPr marL="690562" lvl="4" indent="0">
              <a:buNone/>
            </a:pPr>
            <a:r>
              <a:rPr lang="en-US" dirty="0">
                <a:solidFill>
                  <a:srgbClr val="002060"/>
                </a:solidFill>
              </a:rPr>
              <a:t>Timely First Report of </a:t>
            </a:r>
            <a:r>
              <a:rPr lang="en-US" dirty="0" smtClean="0">
                <a:solidFill>
                  <a:srgbClr val="002060"/>
                </a:solidFill>
              </a:rPr>
              <a:t>Injury - 70% increasing 5% each quarter</a:t>
            </a:r>
            <a:endParaRPr lang="en-US" dirty="0">
              <a:solidFill>
                <a:srgbClr val="002060"/>
              </a:solidFill>
            </a:endParaRPr>
          </a:p>
          <a:p>
            <a:pPr marL="690562" lvl="4" indent="0">
              <a:buNone/>
            </a:pPr>
            <a:r>
              <a:rPr lang="en-US" dirty="0">
                <a:solidFill>
                  <a:srgbClr val="002060"/>
                </a:solidFill>
              </a:rPr>
              <a:t>Timely First Payment -</a:t>
            </a:r>
            <a:r>
              <a:rPr lang="en-US" dirty="0" smtClean="0">
                <a:solidFill>
                  <a:srgbClr val="002060"/>
                </a:solidFill>
              </a:rPr>
              <a:t> 70% increasing 5% each quarter</a:t>
            </a:r>
            <a:endParaRPr lang="en-US" dirty="0">
              <a:solidFill>
                <a:srgbClr val="002060"/>
              </a:solidFill>
            </a:endParaRPr>
          </a:p>
          <a:p>
            <a:pPr marL="690562" lvl="4" indent="0">
              <a:buNone/>
            </a:pPr>
            <a:r>
              <a:rPr lang="en-US" dirty="0">
                <a:solidFill>
                  <a:srgbClr val="002060"/>
                </a:solidFill>
              </a:rPr>
              <a:t>Timely Filing of Notice of </a:t>
            </a:r>
            <a:r>
              <a:rPr lang="en-US" dirty="0" smtClean="0">
                <a:solidFill>
                  <a:srgbClr val="002060"/>
                </a:solidFill>
              </a:rPr>
              <a:t>Controversy – 70% increasing 5% each quarter</a:t>
            </a:r>
          </a:p>
          <a:p>
            <a:pPr marL="690562" lvl="4" indent="0">
              <a:buNone/>
            </a:pPr>
            <a:r>
              <a:rPr lang="en-US" dirty="0">
                <a:solidFill>
                  <a:srgbClr val="002060"/>
                </a:solidFill>
              </a:rPr>
              <a:t>	</a:t>
            </a:r>
            <a:endParaRPr lang="en-US" dirty="0" smtClean="0">
              <a:solidFill>
                <a:srgbClr val="002060"/>
              </a:solidFill>
            </a:endParaRPr>
          </a:p>
          <a:p>
            <a:pPr marL="690562" lvl="4" indent="0">
              <a:buNone/>
            </a:pPr>
            <a:r>
              <a:rPr lang="en-US" dirty="0" smtClean="0">
                <a:solidFill>
                  <a:srgbClr val="002060"/>
                </a:solidFill>
              </a:rPr>
              <a:t>Performance Standard will max out at 85% for all three categories.</a:t>
            </a:r>
            <a:r>
              <a:rPr lang="en-US" dirty="0">
                <a:solidFill>
                  <a:srgbClr val="002060"/>
                </a:solidFill>
              </a:rPr>
              <a:t> </a:t>
            </a:r>
            <a:r>
              <a:rPr lang="en-US" dirty="0" smtClean="0">
                <a:solidFill>
                  <a:srgbClr val="002060"/>
                </a:solidFill>
              </a:rPr>
              <a:t>Once </a:t>
            </a:r>
            <a:r>
              <a:rPr lang="en-US" dirty="0">
                <a:solidFill>
                  <a:srgbClr val="002060"/>
                </a:solidFill>
              </a:rPr>
              <a:t>goals reach 85%, they will be reviewed periodically for possible </a:t>
            </a:r>
            <a:r>
              <a:rPr lang="en-US" dirty="0" smtClean="0">
                <a:solidFill>
                  <a:srgbClr val="002060"/>
                </a:solidFill>
              </a:rPr>
              <a:t>adjustments.</a:t>
            </a:r>
            <a:endParaRPr lang="en-US" dirty="0">
              <a:solidFill>
                <a:srgbClr val="002060"/>
              </a:solidFill>
            </a:endParaRPr>
          </a:p>
          <a:p>
            <a:endParaRPr lang="en-US" dirty="0">
              <a:solidFill>
                <a:srgbClr val="002776"/>
              </a:solidFill>
            </a:endParaRPr>
          </a:p>
        </p:txBody>
      </p:sp>
      <p:sp>
        <p:nvSpPr>
          <p:cNvPr id="7" name="Slide Number Placeholder 6"/>
          <p:cNvSpPr>
            <a:spLocks noGrp="1"/>
          </p:cNvSpPr>
          <p:nvPr>
            <p:ph type="sldNum" sz="quarter" idx="12"/>
          </p:nvPr>
        </p:nvSpPr>
        <p:spPr/>
        <p:txBody>
          <a:bodyPr/>
          <a:lstStyle/>
          <a:p>
            <a:fld id="{BB058067-43B8-4E0A-B575-A1270051252D}" type="slidenum">
              <a:rPr lang="en-US" smtClean="0"/>
              <a:pPr/>
              <a:t>17</a:t>
            </a:fld>
            <a:endParaRPr lang="en-US" dirty="0"/>
          </a:p>
        </p:txBody>
      </p:sp>
    </p:spTree>
    <p:extLst>
      <p:ext uri="{BB962C8B-B14F-4D97-AF65-F5344CB8AC3E}">
        <p14:creationId xmlns:p14="http://schemas.microsoft.com/office/powerpoint/2010/main" val="22740370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9/8/15 &amp; 9/9/15</a:t>
            </a:r>
          </a:p>
        </p:txBody>
      </p:sp>
      <p:sp>
        <p:nvSpPr>
          <p:cNvPr id="3" name="Slide Number Placeholder 2"/>
          <p:cNvSpPr>
            <a:spLocks noGrp="1"/>
          </p:cNvSpPr>
          <p:nvPr>
            <p:ph type="sldNum" sz="quarter" idx="12"/>
          </p:nvPr>
        </p:nvSpPr>
        <p:spPr/>
        <p:txBody>
          <a:bodyPr/>
          <a:lstStyle/>
          <a:p>
            <a:fld id="{BB058067-43B8-4E0A-B575-A1270051252D}" type="slidenum">
              <a:rPr lang="en-US" smtClean="0"/>
              <a:pPr/>
              <a:t>18</a:t>
            </a:fld>
            <a:endParaRPr lang="en-US" dirty="0"/>
          </a:p>
        </p:txBody>
      </p:sp>
      <p:sp>
        <p:nvSpPr>
          <p:cNvPr id="4" name="Title 3"/>
          <p:cNvSpPr>
            <a:spLocks noGrp="1"/>
          </p:cNvSpPr>
          <p:nvPr>
            <p:ph type="title"/>
          </p:nvPr>
        </p:nvSpPr>
        <p:spPr/>
        <p:txBody>
          <a:bodyPr/>
          <a:lstStyle/>
          <a:p>
            <a:r>
              <a:rPr lang="en-US" dirty="0" smtClean="0"/>
              <a:t>How We Are Measuring</a:t>
            </a:r>
            <a:endParaRPr lang="en-US" dirty="0"/>
          </a:p>
        </p:txBody>
      </p:sp>
      <p:sp>
        <p:nvSpPr>
          <p:cNvPr id="5" name="Text Placeholder 4"/>
          <p:cNvSpPr>
            <a:spLocks noGrp="1"/>
          </p:cNvSpPr>
          <p:nvPr>
            <p:ph type="body" idx="1"/>
          </p:nvPr>
        </p:nvSpPr>
        <p:spPr/>
        <p:txBody>
          <a:bodyPr/>
          <a:lstStyle/>
          <a:p>
            <a:r>
              <a:rPr lang="en-US" dirty="0" smtClean="0"/>
              <a:t>Percentage of Claims Converted</a:t>
            </a:r>
            <a:endParaRPr lang="en-US" dirty="0"/>
          </a:p>
        </p:txBody>
      </p:sp>
    </p:spTree>
    <p:extLst>
      <p:ext uri="{BB962C8B-B14F-4D97-AF65-F5344CB8AC3E}">
        <p14:creationId xmlns:p14="http://schemas.microsoft.com/office/powerpoint/2010/main" val="12584330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4" name="Title 1"/>
          <p:cNvSpPr>
            <a:spLocks noGrp="1"/>
          </p:cNvSpPr>
          <p:nvPr>
            <p:ph type="title"/>
          </p:nvPr>
        </p:nvSpPr>
        <p:spPr>
          <a:xfrm>
            <a:off x="117716" y="1085851"/>
            <a:ext cx="6930784" cy="990600"/>
          </a:xfrm>
        </p:spPr>
        <p:txBody>
          <a:bodyPr>
            <a:normAutofit fontScale="90000"/>
          </a:bodyPr>
          <a:lstStyle/>
          <a:p>
            <a:r>
              <a:rPr lang="en-US" sz="2700" b="1" dirty="0">
                <a:solidFill>
                  <a:srgbClr val="002D73"/>
                </a:solidFill>
              </a:rPr>
              <a:t>How We Are Measuring</a:t>
            </a:r>
            <a:r>
              <a:rPr lang="en-US" sz="2800" b="1" dirty="0">
                <a:solidFill>
                  <a:schemeClr val="accent1"/>
                </a:solidFill>
              </a:rPr>
              <a:t/>
            </a:r>
            <a:br>
              <a:rPr lang="en-US" sz="2800" b="1" dirty="0">
                <a:solidFill>
                  <a:schemeClr val="accent1"/>
                </a:solidFill>
              </a:rPr>
            </a:br>
            <a:r>
              <a:rPr lang="en-US" sz="2800" b="1" dirty="0" smtClean="0">
                <a:solidFill>
                  <a:schemeClr val="accent1"/>
                </a:solidFill>
              </a:rPr>
              <a:t>	</a:t>
            </a:r>
            <a:r>
              <a:rPr lang="en-US" sz="2000" dirty="0" smtClean="0">
                <a:solidFill>
                  <a:srgbClr val="002776"/>
                </a:solidFill>
              </a:rPr>
              <a:t>Percentage of Claims Controverted</a:t>
            </a:r>
            <a:r>
              <a:rPr lang="en-US" sz="2700" dirty="0" smtClean="0">
                <a:solidFill>
                  <a:srgbClr val="002776"/>
                </a:solidFill>
              </a:rPr>
              <a:t/>
            </a:r>
            <a:br>
              <a:rPr lang="en-US" sz="2700" dirty="0" smtClean="0">
                <a:solidFill>
                  <a:srgbClr val="002776"/>
                </a:solidFill>
              </a:rPr>
            </a:br>
            <a:r>
              <a:rPr lang="en-US" dirty="0">
                <a:solidFill>
                  <a:srgbClr val="002776"/>
                </a:solidFill>
              </a:rPr>
              <a:t/>
            </a:r>
            <a:br>
              <a:rPr lang="en-US" dirty="0">
                <a:solidFill>
                  <a:srgbClr val="002776"/>
                </a:solidFill>
              </a:rPr>
            </a:br>
            <a:r>
              <a:rPr lang="en-US" sz="2800" b="1" dirty="0">
                <a:solidFill>
                  <a:schemeClr val="accent1"/>
                </a:solidFill>
              </a:rPr>
              <a:t/>
            </a:r>
            <a:br>
              <a:rPr lang="en-US" sz="2800" b="1" dirty="0">
                <a:solidFill>
                  <a:schemeClr val="accent1"/>
                </a:solidFill>
              </a:rPr>
            </a:br>
            <a:r>
              <a:rPr lang="en-US" sz="2800" b="1" dirty="0">
                <a:solidFill>
                  <a:schemeClr val="accent1"/>
                </a:solidFill>
              </a:rPr>
              <a:t/>
            </a:r>
            <a:br>
              <a:rPr lang="en-US" sz="2800" b="1" dirty="0">
                <a:solidFill>
                  <a:schemeClr val="accent1"/>
                </a:solidFill>
              </a:rPr>
            </a:br>
            <a:endParaRPr lang="en-US" sz="2800" b="1" dirty="0"/>
          </a:p>
        </p:txBody>
      </p:sp>
      <p:sp>
        <p:nvSpPr>
          <p:cNvPr id="2" name="Date Placeholder 1"/>
          <p:cNvSpPr>
            <a:spLocks noGrp="1"/>
          </p:cNvSpPr>
          <p:nvPr>
            <p:ph type="dt" sz="half" idx="10"/>
          </p:nvPr>
        </p:nvSpPr>
        <p:spPr/>
        <p:txBody>
          <a:bodyPr/>
          <a:lstStyle/>
          <a:p>
            <a:r>
              <a:rPr lang="en-US" dirty="0"/>
              <a:t>9/8/15 &amp; 9/9/15</a:t>
            </a:r>
          </a:p>
        </p:txBody>
      </p:sp>
      <p:sp>
        <p:nvSpPr>
          <p:cNvPr id="5" name="Rectangle 4"/>
          <p:cNvSpPr/>
          <p:nvPr/>
        </p:nvSpPr>
        <p:spPr>
          <a:xfrm>
            <a:off x="742950" y="1581151"/>
            <a:ext cx="10706100" cy="6001643"/>
          </a:xfrm>
          <a:prstGeom prst="rect">
            <a:avLst/>
          </a:prstGeom>
        </p:spPr>
        <p:txBody>
          <a:bodyPr wrap="square">
            <a:spAutoFit/>
          </a:bodyPr>
          <a:lstStyle/>
          <a:p>
            <a:pPr lvl="1"/>
            <a:r>
              <a:rPr lang="en-US" dirty="0" err="1">
                <a:solidFill>
                  <a:srgbClr val="002776"/>
                </a:solidFill>
              </a:rPr>
              <a:t>Payors</a:t>
            </a:r>
            <a:r>
              <a:rPr lang="en-US" dirty="0">
                <a:solidFill>
                  <a:srgbClr val="002776"/>
                </a:solidFill>
              </a:rPr>
              <a:t> will not be evaluated and penalized based on their rates of controversy. This score is included solely as a measure of relative system performance and as a possible indicator of areas that may need additional examination. In the near future, success rates in controversy will be included with this measurement.</a:t>
            </a:r>
          </a:p>
          <a:p>
            <a:pPr lvl="1"/>
            <a:endParaRPr lang="en-US" sz="1600" dirty="0">
              <a:solidFill>
                <a:srgbClr val="002776"/>
              </a:solidFill>
            </a:endParaRPr>
          </a:p>
          <a:p>
            <a:pPr lvl="1"/>
            <a:endParaRPr lang="en-US" sz="1600" dirty="0">
              <a:solidFill>
                <a:srgbClr val="002776"/>
              </a:solidFill>
            </a:endParaRPr>
          </a:p>
          <a:p>
            <a:pPr lvl="1"/>
            <a:r>
              <a:rPr lang="en-US" dirty="0">
                <a:solidFill>
                  <a:srgbClr val="002776"/>
                </a:solidFill>
              </a:rPr>
              <a:t>Number of total filings –</a:t>
            </a:r>
          </a:p>
          <a:p>
            <a:pPr lvl="1"/>
            <a:endParaRPr lang="en-US" dirty="0">
              <a:solidFill>
                <a:srgbClr val="002776"/>
              </a:solidFill>
            </a:endParaRPr>
          </a:p>
          <a:p>
            <a:pPr lvl="1"/>
            <a:r>
              <a:rPr lang="en-US" dirty="0">
                <a:solidFill>
                  <a:srgbClr val="002776"/>
                </a:solidFill>
              </a:rPr>
              <a:t>Each case should be counted only once per carrier in any one quarter</a:t>
            </a:r>
          </a:p>
          <a:p>
            <a:pPr lvl="1"/>
            <a:endParaRPr lang="en-US" dirty="0">
              <a:solidFill>
                <a:srgbClr val="002776"/>
              </a:solidFill>
            </a:endParaRPr>
          </a:p>
          <a:p>
            <a:pPr marL="742950" lvl="1" indent="-285750">
              <a:buFont typeface="Arial" panose="020B0604020202020204" pitchFamily="34" charset="0"/>
              <a:buChar char="•"/>
            </a:pPr>
            <a:r>
              <a:rPr lang="en-US" dirty="0">
                <a:solidFill>
                  <a:srgbClr val="002776"/>
                </a:solidFill>
              </a:rPr>
              <a:t>Total number of Initial </a:t>
            </a:r>
            <a:r>
              <a:rPr lang="en-US" dirty="0" err="1">
                <a:solidFill>
                  <a:srgbClr val="002776"/>
                </a:solidFill>
              </a:rPr>
              <a:t>FROI</a:t>
            </a:r>
            <a:r>
              <a:rPr lang="en-US" dirty="0">
                <a:solidFill>
                  <a:srgbClr val="002776"/>
                </a:solidFill>
              </a:rPr>
              <a:t> with lost time</a:t>
            </a:r>
          </a:p>
          <a:p>
            <a:pPr marL="742950" lvl="1" indent="-285750">
              <a:buFont typeface="Arial" panose="020B0604020202020204" pitchFamily="34" charset="0"/>
              <a:buChar char="•"/>
            </a:pPr>
            <a:r>
              <a:rPr lang="en-US" dirty="0">
                <a:solidFill>
                  <a:srgbClr val="002D73"/>
                </a:solidFill>
              </a:rPr>
              <a:t>Number of </a:t>
            </a:r>
            <a:r>
              <a:rPr lang="en-US" dirty="0" err="1">
                <a:solidFill>
                  <a:srgbClr val="002D73"/>
                </a:solidFill>
              </a:rPr>
              <a:t>FROI</a:t>
            </a:r>
            <a:r>
              <a:rPr lang="en-US" dirty="0">
                <a:solidFill>
                  <a:srgbClr val="002D73"/>
                </a:solidFill>
              </a:rPr>
              <a:t>/</a:t>
            </a:r>
            <a:r>
              <a:rPr lang="en-US" dirty="0" err="1">
                <a:solidFill>
                  <a:srgbClr val="002D73"/>
                </a:solidFill>
              </a:rPr>
              <a:t>SROI</a:t>
            </a:r>
            <a:r>
              <a:rPr lang="en-US" dirty="0">
                <a:solidFill>
                  <a:srgbClr val="002D73"/>
                </a:solidFill>
              </a:rPr>
              <a:t> 04 with lost time</a:t>
            </a:r>
          </a:p>
          <a:p>
            <a:pPr marL="742950" lvl="1" indent="-285750">
              <a:buFont typeface="Arial" panose="020B0604020202020204" pitchFamily="34" charset="0"/>
              <a:buChar char="•"/>
            </a:pPr>
            <a:r>
              <a:rPr lang="en-US" dirty="0">
                <a:solidFill>
                  <a:srgbClr val="002D73"/>
                </a:solidFill>
              </a:rPr>
              <a:t>Number of </a:t>
            </a:r>
            <a:r>
              <a:rPr lang="en-US" dirty="0" err="1">
                <a:solidFill>
                  <a:srgbClr val="002D73"/>
                </a:solidFill>
              </a:rPr>
              <a:t>SROI’s</a:t>
            </a:r>
            <a:r>
              <a:rPr lang="en-US" dirty="0">
                <a:solidFill>
                  <a:srgbClr val="002D73"/>
                </a:solidFill>
              </a:rPr>
              <a:t> with agreement to compensate code (DN0075) with a “W” without liability</a:t>
            </a:r>
          </a:p>
          <a:p>
            <a:pPr marL="742950" lvl="1" indent="-285750">
              <a:buFont typeface="Arial" panose="020B0604020202020204" pitchFamily="34" charset="0"/>
              <a:buChar char="•"/>
            </a:pPr>
            <a:r>
              <a:rPr lang="en-US" dirty="0">
                <a:solidFill>
                  <a:srgbClr val="002D73"/>
                </a:solidFill>
              </a:rPr>
              <a:t>Number of </a:t>
            </a:r>
            <a:r>
              <a:rPr lang="en-US" dirty="0" err="1">
                <a:solidFill>
                  <a:srgbClr val="002D73"/>
                </a:solidFill>
              </a:rPr>
              <a:t>SROI</a:t>
            </a:r>
            <a:r>
              <a:rPr lang="en-US" dirty="0">
                <a:solidFill>
                  <a:srgbClr val="002D73"/>
                </a:solidFill>
              </a:rPr>
              <a:t> 04 filed after a </a:t>
            </a:r>
            <a:r>
              <a:rPr lang="en-US" dirty="0" err="1">
                <a:solidFill>
                  <a:srgbClr val="002D73"/>
                </a:solidFill>
              </a:rPr>
              <a:t>SROI</a:t>
            </a:r>
            <a:r>
              <a:rPr lang="en-US" dirty="0">
                <a:solidFill>
                  <a:srgbClr val="002D73"/>
                </a:solidFill>
              </a:rPr>
              <a:t> with agreement to compensate code (DN0075) with a “W” without liability.</a:t>
            </a:r>
          </a:p>
          <a:p>
            <a:endParaRPr lang="en-US" dirty="0">
              <a:solidFill>
                <a:schemeClr val="accent1">
                  <a:lumMod val="75000"/>
                </a:schemeClr>
              </a:solidFill>
            </a:endParaRPr>
          </a:p>
          <a:p>
            <a:endParaRPr lang="en-US" dirty="0">
              <a:solidFill>
                <a:schemeClr val="accent1">
                  <a:lumMod val="75000"/>
                </a:schemeClr>
              </a:solidFill>
            </a:endParaRPr>
          </a:p>
          <a:p>
            <a:endParaRPr lang="en-US" dirty="0"/>
          </a:p>
          <a:p>
            <a:pPr marL="1200150" lvl="2" indent="-285750">
              <a:buFont typeface="Wingdings" panose="05000000000000000000" pitchFamily="2" charset="2"/>
              <a:buChar char="Ø"/>
            </a:pPr>
            <a:endParaRPr lang="en-US" sz="1400" dirty="0">
              <a:solidFill>
                <a:srgbClr val="002776"/>
              </a:solidFill>
            </a:endParaRPr>
          </a:p>
          <a:p>
            <a:pPr marL="742950" lvl="1" indent="-285750">
              <a:buFont typeface="Wingdings" panose="05000000000000000000" pitchFamily="2" charset="2"/>
              <a:buChar char="§"/>
            </a:pPr>
            <a:endParaRPr lang="en-US" sz="1400" dirty="0"/>
          </a:p>
          <a:p>
            <a:pPr marL="285750" indent="-285750">
              <a:buFont typeface="Arial" panose="020B0604020202020204" pitchFamily="34" charset="0"/>
              <a:buChar char="•"/>
            </a:pPr>
            <a:endParaRPr lang="en-US" dirty="0">
              <a:solidFill>
                <a:srgbClr val="002776"/>
              </a:solidFill>
            </a:endParaRPr>
          </a:p>
          <a:p>
            <a:endParaRPr lang="en-US" dirty="0">
              <a:solidFill>
                <a:srgbClr val="002776"/>
              </a:solidFill>
            </a:endParaRPr>
          </a:p>
        </p:txBody>
      </p:sp>
      <p:sp>
        <p:nvSpPr>
          <p:cNvPr id="6" name="Slide Number Placeholder 5"/>
          <p:cNvSpPr>
            <a:spLocks noGrp="1"/>
          </p:cNvSpPr>
          <p:nvPr>
            <p:ph type="sldNum" sz="quarter" idx="12"/>
          </p:nvPr>
        </p:nvSpPr>
        <p:spPr/>
        <p:txBody>
          <a:bodyPr/>
          <a:lstStyle/>
          <a:p>
            <a:fld id="{BB058067-43B8-4E0A-B575-A1270051252D}" type="slidenum">
              <a:rPr lang="en-US" smtClean="0"/>
              <a:pPr/>
              <a:t>19</a:t>
            </a:fld>
            <a:endParaRPr lang="en-US" dirty="0"/>
          </a:p>
        </p:txBody>
      </p:sp>
    </p:spTree>
    <p:extLst>
      <p:ext uri="{BB962C8B-B14F-4D97-AF65-F5344CB8AC3E}">
        <p14:creationId xmlns:p14="http://schemas.microsoft.com/office/powerpoint/2010/main" val="12479642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9/8/15 &amp; 9/9/15</a:t>
            </a:r>
          </a:p>
        </p:txBody>
      </p:sp>
      <p:sp>
        <p:nvSpPr>
          <p:cNvPr id="4" name="Slide Number Placeholder 3"/>
          <p:cNvSpPr>
            <a:spLocks noGrp="1"/>
          </p:cNvSpPr>
          <p:nvPr>
            <p:ph type="sldNum" sz="quarter" idx="12"/>
          </p:nvPr>
        </p:nvSpPr>
        <p:spPr/>
        <p:txBody>
          <a:bodyPr/>
          <a:lstStyle/>
          <a:p>
            <a:fld id="{BB058067-43B8-4E0A-B575-A1270051252D}" type="slidenum">
              <a:rPr lang="en-US" smtClean="0"/>
              <a:pPr/>
              <a:t>2</a:t>
            </a:fld>
            <a:endParaRPr lang="en-US" dirty="0"/>
          </a:p>
        </p:txBody>
      </p:sp>
      <p:sp useBgFill="1">
        <p:nvSpPr>
          <p:cNvPr id="7" name="Title 1"/>
          <p:cNvSpPr>
            <a:spLocks noGrp="1"/>
          </p:cNvSpPr>
          <p:nvPr>
            <p:ph type="title"/>
          </p:nvPr>
        </p:nvSpPr>
        <p:spPr>
          <a:xfrm>
            <a:off x="83820" y="449313"/>
            <a:ext cx="6810375" cy="348850"/>
          </a:xfrm>
        </p:spPr>
        <p:txBody>
          <a:bodyPr>
            <a:normAutofit fontScale="90000"/>
          </a:bodyPr>
          <a:lstStyle/>
          <a:p>
            <a:r>
              <a:rPr lang="en-US" sz="2400" b="1" dirty="0" smtClean="0">
                <a:solidFill>
                  <a:srgbClr val="002D73"/>
                </a:solidFill>
              </a:rPr>
              <a:t>AGENDA</a:t>
            </a:r>
            <a:r>
              <a:rPr lang="en-US" sz="2400" b="1" dirty="0">
                <a:solidFill>
                  <a:schemeClr val="accent1"/>
                </a:solidFill>
              </a:rPr>
              <a:t/>
            </a:r>
            <a:br>
              <a:rPr lang="en-US" sz="2400" b="1" dirty="0">
                <a:solidFill>
                  <a:schemeClr val="accent1"/>
                </a:solidFill>
              </a:rPr>
            </a:br>
            <a:endParaRPr lang="en-US" sz="1800" dirty="0">
              <a:solidFill>
                <a:srgbClr val="002D73"/>
              </a:solidFill>
            </a:endParaRPr>
          </a:p>
        </p:txBody>
      </p:sp>
      <p:sp>
        <p:nvSpPr>
          <p:cNvPr id="8" name="Content Placeholder 2"/>
          <p:cNvSpPr txBox="1">
            <a:spLocks/>
          </p:cNvSpPr>
          <p:nvPr/>
        </p:nvSpPr>
        <p:spPr>
          <a:xfrm>
            <a:off x="348712" y="147234"/>
            <a:ext cx="10296428" cy="878826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endParaRPr lang="en-US" sz="1400" dirty="0" smtClean="0">
              <a:solidFill>
                <a:srgbClr val="002776"/>
              </a:solidFill>
            </a:endParaRPr>
          </a:p>
          <a:p>
            <a:pPr>
              <a:lnSpc>
                <a:spcPct val="150000"/>
              </a:lnSpc>
            </a:pPr>
            <a:r>
              <a:rPr lang="en-US" sz="1600" dirty="0" smtClean="0">
                <a:solidFill>
                  <a:srgbClr val="002776"/>
                </a:solidFill>
              </a:rPr>
              <a:t>Introductions</a:t>
            </a:r>
            <a:r>
              <a:rPr lang="en-US" sz="1600" dirty="0">
                <a:solidFill>
                  <a:srgbClr val="002776"/>
                </a:solidFill>
              </a:rPr>
              <a:t>/ </a:t>
            </a:r>
            <a:r>
              <a:rPr lang="en-US" sz="1600" dirty="0" smtClean="0">
                <a:solidFill>
                  <a:srgbClr val="002776"/>
                </a:solidFill>
              </a:rPr>
              <a:t>Welcome</a:t>
            </a:r>
          </a:p>
          <a:p>
            <a:pPr marL="285750" indent="-285750">
              <a:lnSpc>
                <a:spcPct val="150000"/>
              </a:lnSpc>
            </a:pPr>
            <a:r>
              <a:rPr lang="en-US" sz="1600" dirty="0" smtClean="0">
                <a:solidFill>
                  <a:srgbClr val="002776"/>
                </a:solidFill>
              </a:rPr>
              <a:t>Update on Proper E-claims filing</a:t>
            </a:r>
          </a:p>
          <a:p>
            <a:pPr marL="742950" lvl="1" indent="-285750">
              <a:lnSpc>
                <a:spcPct val="150000"/>
              </a:lnSpc>
            </a:pPr>
            <a:r>
              <a:rPr lang="en-US" sz="1600" dirty="0" smtClean="0">
                <a:solidFill>
                  <a:srgbClr val="002776"/>
                </a:solidFill>
              </a:rPr>
              <a:t>Medical Received within 7 day waiting period </a:t>
            </a:r>
          </a:p>
          <a:p>
            <a:pPr marL="742950" lvl="1" indent="-285750">
              <a:lnSpc>
                <a:spcPct val="150000"/>
              </a:lnSpc>
            </a:pPr>
            <a:r>
              <a:rPr lang="en-US" sz="1600" dirty="0" smtClean="0">
                <a:solidFill>
                  <a:srgbClr val="002776"/>
                </a:solidFill>
              </a:rPr>
              <a:t>Scenarios</a:t>
            </a:r>
          </a:p>
          <a:p>
            <a:pPr marL="285750" indent="-285750">
              <a:lnSpc>
                <a:spcPct val="150000"/>
              </a:lnSpc>
            </a:pPr>
            <a:r>
              <a:rPr lang="en-US" sz="1600" dirty="0" smtClean="0">
                <a:solidFill>
                  <a:srgbClr val="002776"/>
                </a:solidFill>
              </a:rPr>
              <a:t>How </a:t>
            </a:r>
            <a:r>
              <a:rPr lang="en-US" sz="1600" dirty="0">
                <a:solidFill>
                  <a:srgbClr val="002776"/>
                </a:solidFill>
              </a:rPr>
              <a:t>We Are Measuring</a:t>
            </a:r>
          </a:p>
          <a:p>
            <a:pPr lvl="1">
              <a:lnSpc>
                <a:spcPct val="150000"/>
              </a:lnSpc>
            </a:pPr>
            <a:r>
              <a:rPr lang="en-US" sz="1600" dirty="0">
                <a:solidFill>
                  <a:srgbClr val="002776"/>
                </a:solidFill>
              </a:rPr>
              <a:t>	Timeliness of </a:t>
            </a:r>
            <a:r>
              <a:rPr lang="en-US" sz="1600" dirty="0" smtClean="0">
                <a:solidFill>
                  <a:srgbClr val="002776"/>
                </a:solidFill>
              </a:rPr>
              <a:t>Controversy</a:t>
            </a:r>
            <a:endParaRPr lang="en-US" sz="1600" dirty="0">
              <a:solidFill>
                <a:srgbClr val="002776"/>
              </a:solidFill>
            </a:endParaRPr>
          </a:p>
          <a:p>
            <a:pPr marL="285750" indent="-285750">
              <a:lnSpc>
                <a:spcPct val="150000"/>
              </a:lnSpc>
            </a:pPr>
            <a:r>
              <a:rPr lang="en-US" sz="1600" dirty="0" smtClean="0">
                <a:solidFill>
                  <a:srgbClr val="002776"/>
                </a:solidFill>
              </a:rPr>
              <a:t>Monitoring </a:t>
            </a:r>
            <a:r>
              <a:rPr lang="en-US" sz="1600" dirty="0">
                <a:solidFill>
                  <a:srgbClr val="002776"/>
                </a:solidFill>
              </a:rPr>
              <a:t>Compliance</a:t>
            </a:r>
          </a:p>
          <a:p>
            <a:pPr marL="285750" indent="-285750">
              <a:lnSpc>
                <a:spcPct val="150000"/>
              </a:lnSpc>
            </a:pPr>
            <a:r>
              <a:rPr lang="en-US" sz="1600" dirty="0" smtClean="0">
                <a:solidFill>
                  <a:srgbClr val="002776"/>
                </a:solidFill>
              </a:rPr>
              <a:t>How </a:t>
            </a:r>
            <a:r>
              <a:rPr lang="en-US" sz="1600" dirty="0">
                <a:solidFill>
                  <a:srgbClr val="002776"/>
                </a:solidFill>
              </a:rPr>
              <a:t>We Are Measuring</a:t>
            </a:r>
          </a:p>
          <a:p>
            <a:pPr lvl="1">
              <a:lnSpc>
                <a:spcPct val="150000"/>
              </a:lnSpc>
            </a:pPr>
            <a:r>
              <a:rPr lang="en-US" sz="1600" dirty="0">
                <a:solidFill>
                  <a:srgbClr val="002776"/>
                </a:solidFill>
              </a:rPr>
              <a:t>	</a:t>
            </a:r>
            <a:r>
              <a:rPr lang="en-US" sz="1600" dirty="0" smtClean="0">
                <a:solidFill>
                  <a:srgbClr val="002776"/>
                </a:solidFill>
              </a:rPr>
              <a:t>Percentage of Claims Controverted</a:t>
            </a:r>
          </a:p>
          <a:p>
            <a:pPr marL="285750" indent="-285750">
              <a:lnSpc>
                <a:spcPct val="150000"/>
              </a:lnSpc>
            </a:pPr>
            <a:r>
              <a:rPr lang="en-US" sz="1600" dirty="0" smtClean="0">
                <a:solidFill>
                  <a:srgbClr val="002776"/>
                </a:solidFill>
              </a:rPr>
              <a:t>Registration </a:t>
            </a:r>
            <a:r>
              <a:rPr lang="en-US" sz="1600" dirty="0">
                <a:solidFill>
                  <a:srgbClr val="002776"/>
                </a:solidFill>
              </a:rPr>
              <a:t>Process</a:t>
            </a:r>
          </a:p>
          <a:p>
            <a:pPr marL="285750" indent="-285750">
              <a:lnSpc>
                <a:spcPct val="150000"/>
              </a:lnSpc>
            </a:pPr>
            <a:r>
              <a:rPr lang="en-US" sz="1600" dirty="0" smtClean="0">
                <a:solidFill>
                  <a:srgbClr val="002776"/>
                </a:solidFill>
              </a:rPr>
              <a:t>Notification of Penalty Letter</a:t>
            </a:r>
          </a:p>
          <a:p>
            <a:pPr marL="285750" indent="-285750">
              <a:lnSpc>
                <a:spcPct val="150000"/>
              </a:lnSpc>
            </a:pPr>
            <a:r>
              <a:rPr lang="en-US" sz="1600" dirty="0" smtClean="0">
                <a:solidFill>
                  <a:srgbClr val="002776"/>
                </a:solidFill>
              </a:rPr>
              <a:t>Wrap-Up</a:t>
            </a:r>
            <a:r>
              <a:rPr lang="en-US" sz="1600" dirty="0">
                <a:solidFill>
                  <a:srgbClr val="002776"/>
                </a:solidFill>
              </a:rPr>
              <a:t>/ Questions</a:t>
            </a:r>
          </a:p>
        </p:txBody>
      </p:sp>
    </p:spTree>
    <p:extLst>
      <p:ext uri="{BB962C8B-B14F-4D97-AF65-F5344CB8AC3E}">
        <p14:creationId xmlns:p14="http://schemas.microsoft.com/office/powerpoint/2010/main" val="3921221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5143500" y="6429345"/>
            <a:ext cx="1905000" cy="423862"/>
          </a:xfrm>
          <a:prstGeom prst="rect">
            <a:avLst/>
          </a:prstGeom>
        </p:spPr>
        <p:txBody>
          <a:bodyPr/>
          <a:lstStyle/>
          <a:p>
            <a:pPr>
              <a:defRPr/>
            </a:pPr>
            <a:fld id="{9FDA7CAB-D695-4983-8EB2-9E4C010F3EA2}" type="slidenum">
              <a:rPr lang="en-US" altLang="en-US" smtClean="0"/>
              <a:pPr>
                <a:defRPr/>
              </a:pPr>
              <a:t>20</a:t>
            </a:fld>
            <a:endParaRPr lang="en-US" altLang="en-US" dirty="0"/>
          </a:p>
        </p:txBody>
      </p:sp>
      <p:sp>
        <p:nvSpPr>
          <p:cNvPr id="2" name="Date Placeholder 1"/>
          <p:cNvSpPr>
            <a:spLocks noGrp="1"/>
          </p:cNvSpPr>
          <p:nvPr>
            <p:ph type="dt" sz="half" idx="10"/>
          </p:nvPr>
        </p:nvSpPr>
        <p:spPr/>
        <p:txBody>
          <a:bodyPr/>
          <a:lstStyle/>
          <a:p>
            <a:r>
              <a:rPr lang="en-US" dirty="0"/>
              <a:t>9/8/15 &amp; 9/9/15</a:t>
            </a:r>
          </a:p>
        </p:txBody>
      </p:sp>
      <p:graphicFrame>
        <p:nvGraphicFramePr>
          <p:cNvPr id="7" name="Content Placeholder 3"/>
          <p:cNvGraphicFramePr>
            <a:graphicFrameLocks/>
          </p:cNvGraphicFramePr>
          <p:nvPr>
            <p:extLst>
              <p:ext uri="{D42A27DB-BD31-4B8C-83A1-F6EECF244321}">
                <p14:modId xmlns:p14="http://schemas.microsoft.com/office/powerpoint/2010/main" val="2440074686"/>
              </p:ext>
            </p:extLst>
          </p:nvPr>
        </p:nvGraphicFramePr>
        <p:xfrm>
          <a:off x="1958340" y="2582559"/>
          <a:ext cx="8265382" cy="4275441"/>
        </p:xfrm>
        <a:graphic>
          <a:graphicData uri="http://schemas.openxmlformats.org/drawingml/2006/table">
            <a:tbl>
              <a:tblPr firstRow="1" bandRow="1">
                <a:tableStyleId>{5C22544A-7EE6-4342-B048-85BDC9FD1C3A}</a:tableStyleId>
              </a:tblPr>
              <a:tblGrid>
                <a:gridCol w="2617058"/>
                <a:gridCol w="1351576"/>
                <a:gridCol w="1373374"/>
                <a:gridCol w="1461687"/>
                <a:gridCol w="1461687"/>
              </a:tblGrid>
              <a:tr h="394861">
                <a:tc gridSpan="5">
                  <a:txBody>
                    <a:bodyPr/>
                    <a:lstStyle/>
                    <a:p>
                      <a:r>
                        <a:rPr lang="en-US" dirty="0" smtClean="0"/>
                        <a:t>Percentage</a:t>
                      </a:r>
                      <a:r>
                        <a:rPr lang="en-US" baseline="0" dirty="0" smtClean="0"/>
                        <a:t> of Controverted Claims (Example)</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423376">
                <a:tc>
                  <a:txBody>
                    <a:bodyPr/>
                    <a:lstStyle/>
                    <a:p>
                      <a:endParaRPr lang="en-US" sz="1600" dirty="0"/>
                    </a:p>
                  </a:txBody>
                  <a:tcPr/>
                </a:tc>
                <a:tc>
                  <a:txBody>
                    <a:bodyPr/>
                    <a:lstStyle/>
                    <a:p>
                      <a:r>
                        <a:rPr lang="en-US" sz="1600" dirty="0" smtClean="0"/>
                        <a:t>Quarter 1</a:t>
                      </a:r>
                      <a:endParaRPr lang="en-US" sz="1600" dirty="0"/>
                    </a:p>
                  </a:txBody>
                  <a:tcPr/>
                </a:tc>
                <a:tc>
                  <a:txBody>
                    <a:bodyPr/>
                    <a:lstStyle/>
                    <a:p>
                      <a:r>
                        <a:rPr lang="en-US" sz="1600" dirty="0" smtClean="0"/>
                        <a:t>Quarter 2</a:t>
                      </a:r>
                      <a:endParaRPr lang="en-US" sz="1600" dirty="0"/>
                    </a:p>
                  </a:txBody>
                  <a:tcPr/>
                </a:tc>
                <a:tc>
                  <a:txBody>
                    <a:bodyPr/>
                    <a:lstStyle/>
                    <a:p>
                      <a:r>
                        <a:rPr lang="en-US" sz="1600" dirty="0" smtClean="0"/>
                        <a:t>Quarter 3</a:t>
                      </a:r>
                      <a:endParaRPr lang="en-US" sz="1600" dirty="0"/>
                    </a:p>
                  </a:txBody>
                  <a:tcPr/>
                </a:tc>
                <a:tc>
                  <a:txBody>
                    <a:bodyPr/>
                    <a:lstStyle/>
                    <a:p>
                      <a:r>
                        <a:rPr lang="en-US" sz="1600" dirty="0" smtClean="0"/>
                        <a:t>Quarter 4</a:t>
                      </a:r>
                      <a:endParaRPr lang="en-US" sz="1600" dirty="0"/>
                    </a:p>
                  </a:txBody>
                  <a:tcPr/>
                </a:tc>
              </a:tr>
              <a:tr h="625196">
                <a:tc>
                  <a:txBody>
                    <a:bodyPr/>
                    <a:lstStyle/>
                    <a:p>
                      <a:r>
                        <a:rPr lang="en-US" sz="1600" dirty="0" smtClean="0"/>
                        <a:t>Total # of initial</a:t>
                      </a:r>
                      <a:r>
                        <a:rPr lang="en-US" sz="1600" baseline="0" dirty="0" smtClean="0"/>
                        <a:t> </a:t>
                      </a:r>
                      <a:r>
                        <a:rPr lang="en-US" sz="1600" baseline="0" dirty="0" err="1" smtClean="0"/>
                        <a:t>FROI</a:t>
                      </a:r>
                      <a:r>
                        <a:rPr lang="en-US" sz="1600" baseline="0" dirty="0" smtClean="0"/>
                        <a:t> with lost time</a:t>
                      </a:r>
                      <a:endParaRPr lang="en-US" sz="1600" dirty="0"/>
                    </a:p>
                  </a:txBody>
                  <a:tcPr/>
                </a:tc>
                <a:tc>
                  <a:txBody>
                    <a:bodyPr/>
                    <a:lstStyle/>
                    <a:p>
                      <a:pPr algn="ctr"/>
                      <a:r>
                        <a:rPr lang="en-US" sz="1600" dirty="0" smtClean="0"/>
                        <a:t>30</a:t>
                      </a:r>
                      <a:endParaRPr lang="en-US" sz="1600" dirty="0"/>
                    </a:p>
                  </a:txBody>
                  <a:tcPr/>
                </a:tc>
                <a:tc>
                  <a:txBody>
                    <a:bodyPr/>
                    <a:lstStyle/>
                    <a:p>
                      <a:pPr algn="ctr"/>
                      <a:r>
                        <a:rPr lang="en-US" sz="1600" dirty="0" smtClean="0"/>
                        <a:t>40</a:t>
                      </a:r>
                      <a:endParaRPr lang="en-US" sz="1600" dirty="0"/>
                    </a:p>
                  </a:txBody>
                  <a:tcPr/>
                </a:tc>
                <a:tc>
                  <a:txBody>
                    <a:bodyPr/>
                    <a:lstStyle/>
                    <a:p>
                      <a:pPr algn="ctr"/>
                      <a:r>
                        <a:rPr lang="en-US" sz="1600" dirty="0" smtClean="0"/>
                        <a:t>35</a:t>
                      </a:r>
                      <a:endParaRPr lang="en-US" sz="1600" dirty="0"/>
                    </a:p>
                  </a:txBody>
                  <a:tcPr/>
                </a:tc>
                <a:tc>
                  <a:txBody>
                    <a:bodyPr/>
                    <a:lstStyle/>
                    <a:p>
                      <a:pPr algn="ctr"/>
                      <a:r>
                        <a:rPr lang="en-US" sz="1600" dirty="0" smtClean="0"/>
                        <a:t>45</a:t>
                      </a:r>
                      <a:endParaRPr lang="en-US" sz="1600" dirty="0"/>
                    </a:p>
                  </a:txBody>
                  <a:tcPr/>
                </a:tc>
              </a:tr>
              <a:tr h="625196">
                <a:tc>
                  <a:txBody>
                    <a:bodyPr/>
                    <a:lstStyle/>
                    <a:p>
                      <a:r>
                        <a:rPr lang="en-US" sz="1600" dirty="0" smtClean="0"/>
                        <a:t># of </a:t>
                      </a:r>
                      <a:r>
                        <a:rPr lang="en-US" sz="1600" dirty="0" err="1" smtClean="0"/>
                        <a:t>FROI</a:t>
                      </a:r>
                      <a:r>
                        <a:rPr lang="en-US" sz="1600" dirty="0" smtClean="0"/>
                        <a:t>/</a:t>
                      </a:r>
                      <a:r>
                        <a:rPr lang="en-US" sz="1600" dirty="0" err="1" smtClean="0"/>
                        <a:t>SROI</a:t>
                      </a:r>
                      <a:r>
                        <a:rPr lang="en-US" sz="1600" baseline="0" dirty="0" smtClean="0"/>
                        <a:t> 04 with lost time</a:t>
                      </a:r>
                      <a:endParaRPr lang="en-US" sz="1600" dirty="0"/>
                    </a:p>
                  </a:txBody>
                  <a:tcPr/>
                </a:tc>
                <a:tc>
                  <a:txBody>
                    <a:bodyPr/>
                    <a:lstStyle/>
                    <a:p>
                      <a:pPr algn="ctr"/>
                      <a:r>
                        <a:rPr lang="en-US" sz="1600" dirty="0" smtClean="0"/>
                        <a:t>5</a:t>
                      </a:r>
                      <a:endParaRPr lang="en-US" sz="1600" dirty="0"/>
                    </a:p>
                  </a:txBody>
                  <a:tcPr/>
                </a:tc>
                <a:tc>
                  <a:txBody>
                    <a:bodyPr/>
                    <a:lstStyle/>
                    <a:p>
                      <a:pPr algn="ctr"/>
                      <a:r>
                        <a:rPr lang="en-US" sz="1600" dirty="0" smtClean="0"/>
                        <a:t>8</a:t>
                      </a:r>
                      <a:endParaRPr lang="en-US" sz="1600" dirty="0"/>
                    </a:p>
                  </a:txBody>
                  <a:tcPr/>
                </a:tc>
                <a:tc>
                  <a:txBody>
                    <a:bodyPr/>
                    <a:lstStyle/>
                    <a:p>
                      <a:pPr algn="ctr"/>
                      <a:r>
                        <a:rPr lang="en-US" sz="1600" dirty="0" smtClean="0"/>
                        <a:t>7</a:t>
                      </a:r>
                      <a:endParaRPr lang="en-US" sz="1600" dirty="0"/>
                    </a:p>
                  </a:txBody>
                  <a:tcPr/>
                </a:tc>
                <a:tc>
                  <a:txBody>
                    <a:bodyPr/>
                    <a:lstStyle/>
                    <a:p>
                      <a:pPr algn="ctr"/>
                      <a:r>
                        <a:rPr lang="en-US" sz="1600" dirty="0" smtClean="0"/>
                        <a:t>9</a:t>
                      </a:r>
                      <a:endParaRPr lang="en-US" sz="1600" dirty="0"/>
                    </a:p>
                  </a:txBody>
                  <a:tcPr/>
                </a:tc>
              </a:tr>
              <a:tr h="625196">
                <a:tc>
                  <a:txBody>
                    <a:bodyPr/>
                    <a:lstStyle/>
                    <a:p>
                      <a:r>
                        <a:rPr lang="en-US" sz="1600" dirty="0" smtClean="0"/>
                        <a:t># of Cases accepted w/o liability</a:t>
                      </a:r>
                      <a:endParaRPr lang="en-US" sz="1600" dirty="0"/>
                    </a:p>
                  </a:txBody>
                  <a:tcPr/>
                </a:tc>
                <a:tc>
                  <a:txBody>
                    <a:bodyPr/>
                    <a:lstStyle/>
                    <a:p>
                      <a:pPr algn="ctr"/>
                      <a:r>
                        <a:rPr lang="en-US" sz="1600" dirty="0" smtClean="0"/>
                        <a:t>8</a:t>
                      </a:r>
                      <a:endParaRPr lang="en-US" sz="1600" dirty="0"/>
                    </a:p>
                  </a:txBody>
                  <a:tcPr/>
                </a:tc>
                <a:tc>
                  <a:txBody>
                    <a:bodyPr/>
                    <a:lstStyle/>
                    <a:p>
                      <a:pPr algn="ctr"/>
                      <a:r>
                        <a:rPr lang="en-US" sz="1600" dirty="0" smtClean="0"/>
                        <a:t>6</a:t>
                      </a:r>
                      <a:endParaRPr lang="en-US" sz="1600" dirty="0"/>
                    </a:p>
                  </a:txBody>
                  <a:tcPr/>
                </a:tc>
                <a:tc>
                  <a:txBody>
                    <a:bodyPr/>
                    <a:lstStyle/>
                    <a:p>
                      <a:pPr algn="ctr"/>
                      <a:r>
                        <a:rPr lang="en-US" sz="1600" dirty="0" smtClean="0"/>
                        <a:t>4</a:t>
                      </a:r>
                      <a:endParaRPr lang="en-US" sz="1600" dirty="0"/>
                    </a:p>
                  </a:txBody>
                  <a:tcPr/>
                </a:tc>
                <a:tc>
                  <a:txBody>
                    <a:bodyPr/>
                    <a:lstStyle/>
                    <a:p>
                      <a:pPr algn="ctr"/>
                      <a:r>
                        <a:rPr lang="en-US" sz="1600" dirty="0" smtClean="0"/>
                        <a:t>7</a:t>
                      </a:r>
                      <a:endParaRPr lang="en-US" sz="1600" dirty="0"/>
                    </a:p>
                  </a:txBody>
                  <a:tcPr/>
                </a:tc>
              </a:tr>
              <a:tr h="711847">
                <a:tc>
                  <a:txBody>
                    <a:bodyPr/>
                    <a:lstStyle/>
                    <a:p>
                      <a:r>
                        <a:rPr lang="en-US" sz="1600" dirty="0" smtClean="0"/>
                        <a:t>FROI/SROI</a:t>
                      </a:r>
                      <a:r>
                        <a:rPr lang="en-US" sz="1600" baseline="0" dirty="0" smtClean="0"/>
                        <a:t> 04 filed on previously accepted w/o liability</a:t>
                      </a:r>
                      <a:endParaRPr lang="en-US" sz="1600" dirty="0"/>
                    </a:p>
                  </a:txBody>
                  <a:tcPr/>
                </a:tc>
                <a:tc>
                  <a:txBody>
                    <a:bodyPr/>
                    <a:lstStyle/>
                    <a:p>
                      <a:pPr algn="ctr"/>
                      <a:r>
                        <a:rPr lang="en-US" sz="1600" dirty="0" smtClean="0"/>
                        <a:t>0</a:t>
                      </a:r>
                      <a:endParaRPr lang="en-US" sz="1600" dirty="0"/>
                    </a:p>
                  </a:txBody>
                  <a:tcPr/>
                </a:tc>
                <a:tc>
                  <a:txBody>
                    <a:bodyPr/>
                    <a:lstStyle/>
                    <a:p>
                      <a:pPr algn="ctr"/>
                      <a:r>
                        <a:rPr lang="en-US" sz="1600" dirty="0" smtClean="0"/>
                        <a:t>3</a:t>
                      </a:r>
                      <a:endParaRPr lang="en-US" sz="1600" dirty="0"/>
                    </a:p>
                  </a:txBody>
                  <a:tcPr/>
                </a:tc>
                <a:tc>
                  <a:txBody>
                    <a:bodyPr/>
                    <a:lstStyle/>
                    <a:p>
                      <a:pPr algn="ctr"/>
                      <a:r>
                        <a:rPr lang="en-US" sz="1600" dirty="0" smtClean="0"/>
                        <a:t>4</a:t>
                      </a:r>
                      <a:endParaRPr lang="en-US" sz="1600" dirty="0"/>
                    </a:p>
                  </a:txBody>
                  <a:tcPr/>
                </a:tc>
                <a:tc>
                  <a:txBody>
                    <a:bodyPr/>
                    <a:lstStyle/>
                    <a:p>
                      <a:pPr algn="ctr"/>
                      <a:r>
                        <a:rPr lang="en-US" sz="1600" dirty="0" smtClean="0"/>
                        <a:t>2</a:t>
                      </a:r>
                      <a:endParaRPr lang="en-US" sz="1600" dirty="0"/>
                    </a:p>
                  </a:txBody>
                  <a:tcPr/>
                </a:tc>
              </a:tr>
              <a:tr h="423376">
                <a:tc>
                  <a:txBody>
                    <a:bodyPr/>
                    <a:lstStyle/>
                    <a:p>
                      <a:r>
                        <a:rPr lang="en-US" sz="1600" dirty="0" smtClean="0"/>
                        <a:t>Percentage of Controversy</a:t>
                      </a:r>
                      <a:endParaRPr lang="en-US" sz="1600" dirty="0"/>
                    </a:p>
                  </a:txBody>
                  <a:tcPr/>
                </a:tc>
                <a:tc>
                  <a:txBody>
                    <a:bodyPr/>
                    <a:lstStyle/>
                    <a:p>
                      <a:pPr algn="ctr"/>
                      <a:r>
                        <a:rPr lang="en-US" sz="1600" dirty="0" smtClean="0"/>
                        <a:t>5/30</a:t>
                      </a:r>
                      <a:endParaRPr lang="en-US" sz="1600" dirty="0"/>
                    </a:p>
                  </a:txBody>
                  <a:tcPr/>
                </a:tc>
                <a:tc>
                  <a:txBody>
                    <a:bodyPr/>
                    <a:lstStyle/>
                    <a:p>
                      <a:pPr algn="ctr"/>
                      <a:r>
                        <a:rPr lang="en-US" sz="1600" dirty="0" smtClean="0"/>
                        <a:t>11/40</a:t>
                      </a:r>
                      <a:endParaRPr lang="en-US" sz="1600" dirty="0"/>
                    </a:p>
                  </a:txBody>
                  <a:tcPr/>
                </a:tc>
                <a:tc>
                  <a:txBody>
                    <a:bodyPr/>
                    <a:lstStyle/>
                    <a:p>
                      <a:pPr algn="ctr"/>
                      <a:r>
                        <a:rPr lang="en-US" sz="1600" dirty="0" smtClean="0"/>
                        <a:t>11/35</a:t>
                      </a:r>
                      <a:endParaRPr lang="en-US" sz="1600" dirty="0"/>
                    </a:p>
                  </a:txBody>
                  <a:tcPr/>
                </a:tc>
                <a:tc>
                  <a:txBody>
                    <a:bodyPr/>
                    <a:lstStyle/>
                    <a:p>
                      <a:pPr algn="ctr"/>
                      <a:r>
                        <a:rPr lang="en-US" sz="1600" dirty="0" smtClean="0"/>
                        <a:t>11/45</a:t>
                      </a:r>
                      <a:endParaRPr lang="en-US" sz="1600" dirty="0"/>
                    </a:p>
                  </a:txBody>
                  <a:tcPr/>
                </a:tc>
              </a:tr>
              <a:tr h="259080">
                <a:tc>
                  <a:txBody>
                    <a:bodyPr/>
                    <a:lstStyle/>
                    <a:p>
                      <a:endParaRPr lang="en-US" sz="1600" dirty="0"/>
                    </a:p>
                  </a:txBody>
                  <a:tcPr/>
                </a:tc>
                <a:tc>
                  <a:txBody>
                    <a:bodyPr/>
                    <a:lstStyle/>
                    <a:p>
                      <a:pPr algn="ctr"/>
                      <a:r>
                        <a:rPr lang="en-US" sz="1600" dirty="0" smtClean="0"/>
                        <a:t>16.7%</a:t>
                      </a:r>
                      <a:endParaRPr lang="en-US" sz="1600" dirty="0"/>
                    </a:p>
                  </a:txBody>
                  <a:tcPr/>
                </a:tc>
                <a:tc>
                  <a:txBody>
                    <a:bodyPr/>
                    <a:lstStyle/>
                    <a:p>
                      <a:pPr algn="ctr"/>
                      <a:r>
                        <a:rPr lang="en-US" sz="1600" dirty="0" smtClean="0"/>
                        <a:t>27.5%</a:t>
                      </a:r>
                      <a:endParaRPr lang="en-US" sz="1600" dirty="0"/>
                    </a:p>
                  </a:txBody>
                  <a:tcPr/>
                </a:tc>
                <a:tc>
                  <a:txBody>
                    <a:bodyPr/>
                    <a:lstStyle/>
                    <a:p>
                      <a:pPr algn="ctr"/>
                      <a:r>
                        <a:rPr lang="en-US" sz="1600" dirty="0" smtClean="0"/>
                        <a:t>31.4%</a:t>
                      </a:r>
                      <a:endParaRPr lang="en-US" sz="1600" dirty="0"/>
                    </a:p>
                  </a:txBody>
                  <a:tcPr/>
                </a:tc>
                <a:tc>
                  <a:txBody>
                    <a:bodyPr/>
                    <a:lstStyle/>
                    <a:p>
                      <a:pPr algn="ctr"/>
                      <a:r>
                        <a:rPr lang="en-US" sz="1600" dirty="0" smtClean="0"/>
                        <a:t>24.4%</a:t>
                      </a:r>
                      <a:endParaRPr lang="en-US" sz="1600" dirty="0"/>
                    </a:p>
                  </a:txBody>
                  <a:tcPr/>
                </a:tc>
              </a:tr>
            </a:tbl>
          </a:graphicData>
        </a:graphic>
      </p:graphicFrame>
      <p:sp>
        <p:nvSpPr>
          <p:cNvPr id="8" name="Rectangle 7"/>
          <p:cNvSpPr/>
          <p:nvPr/>
        </p:nvSpPr>
        <p:spPr>
          <a:xfrm>
            <a:off x="1958340" y="1015679"/>
            <a:ext cx="8275320" cy="1846659"/>
          </a:xfrm>
          <a:prstGeom prst="rect">
            <a:avLst/>
          </a:prstGeom>
        </p:spPr>
        <p:txBody>
          <a:bodyPr wrap="square">
            <a:spAutoFit/>
          </a:bodyPr>
          <a:lstStyle/>
          <a:p>
            <a:r>
              <a:rPr lang="en-US" sz="1600" dirty="0">
                <a:solidFill>
                  <a:srgbClr val="002060"/>
                </a:solidFill>
              </a:rPr>
              <a:t>Formula to Determine Percentage of Controversy – </a:t>
            </a:r>
          </a:p>
          <a:p>
            <a:pPr marL="742950" lvl="1" indent="-285750">
              <a:buFont typeface="Wingdings" panose="05000000000000000000" pitchFamily="2" charset="2"/>
              <a:buChar char="Ø"/>
            </a:pPr>
            <a:r>
              <a:rPr lang="en-US" sz="1600" dirty="0">
                <a:solidFill>
                  <a:srgbClr val="002060"/>
                </a:solidFill>
              </a:rPr>
              <a:t>Take the total number of Initial </a:t>
            </a:r>
            <a:r>
              <a:rPr lang="en-US" sz="1600" dirty="0" err="1">
                <a:solidFill>
                  <a:srgbClr val="002060"/>
                </a:solidFill>
              </a:rPr>
              <a:t>FROI</a:t>
            </a:r>
            <a:r>
              <a:rPr lang="en-US" sz="1600" dirty="0">
                <a:solidFill>
                  <a:srgbClr val="002060"/>
                </a:solidFill>
              </a:rPr>
              <a:t> w/ lost time filings </a:t>
            </a:r>
          </a:p>
          <a:p>
            <a:pPr marL="742950" lvl="1" indent="-285750">
              <a:buFont typeface="Wingdings" panose="05000000000000000000" pitchFamily="2" charset="2"/>
              <a:buChar char="Ø"/>
            </a:pPr>
            <a:r>
              <a:rPr lang="en-US" sz="1600" dirty="0">
                <a:solidFill>
                  <a:srgbClr val="002060"/>
                </a:solidFill>
              </a:rPr>
              <a:t>Take the total number of </a:t>
            </a:r>
            <a:r>
              <a:rPr lang="en-US" sz="1600" dirty="0" err="1">
                <a:solidFill>
                  <a:srgbClr val="002060"/>
                </a:solidFill>
              </a:rPr>
              <a:t>FROI</a:t>
            </a:r>
            <a:r>
              <a:rPr lang="en-US" sz="1600" dirty="0">
                <a:solidFill>
                  <a:srgbClr val="002060"/>
                </a:solidFill>
              </a:rPr>
              <a:t>/</a:t>
            </a:r>
            <a:r>
              <a:rPr lang="en-US" sz="1600" dirty="0" err="1">
                <a:solidFill>
                  <a:srgbClr val="002060"/>
                </a:solidFill>
              </a:rPr>
              <a:t>SROI</a:t>
            </a:r>
            <a:r>
              <a:rPr lang="en-US" sz="1600" dirty="0">
                <a:solidFill>
                  <a:srgbClr val="002060"/>
                </a:solidFill>
              </a:rPr>
              <a:t> 04 add to the total number of </a:t>
            </a:r>
            <a:r>
              <a:rPr lang="en-US" sz="1600" dirty="0" err="1">
                <a:solidFill>
                  <a:srgbClr val="002060"/>
                </a:solidFill>
              </a:rPr>
              <a:t>SROI</a:t>
            </a:r>
            <a:r>
              <a:rPr lang="en-US" sz="1600" dirty="0">
                <a:solidFill>
                  <a:srgbClr val="002060"/>
                </a:solidFill>
              </a:rPr>
              <a:t> 04 filed after </a:t>
            </a:r>
            <a:r>
              <a:rPr lang="en-US" sz="1600" dirty="0" err="1">
                <a:solidFill>
                  <a:srgbClr val="002060"/>
                </a:solidFill>
              </a:rPr>
              <a:t>SROI</a:t>
            </a:r>
            <a:r>
              <a:rPr lang="en-US" sz="1600" dirty="0">
                <a:solidFill>
                  <a:srgbClr val="002060"/>
                </a:solidFill>
              </a:rPr>
              <a:t> with Agreement to Compensate Code DN0075 with “W” without liability</a:t>
            </a:r>
          </a:p>
          <a:p>
            <a:pPr marL="742950" lvl="1" indent="-285750">
              <a:buFont typeface="Wingdings" panose="05000000000000000000" pitchFamily="2" charset="2"/>
              <a:buChar char="Ø"/>
            </a:pPr>
            <a:r>
              <a:rPr lang="en-US" sz="1600" dirty="0">
                <a:solidFill>
                  <a:srgbClr val="002060"/>
                </a:solidFill>
              </a:rPr>
              <a:t>Divide these two numbers to get percentage</a:t>
            </a:r>
          </a:p>
          <a:p>
            <a:endParaRPr lang="en-US" dirty="0"/>
          </a:p>
        </p:txBody>
      </p:sp>
      <p:sp>
        <p:nvSpPr>
          <p:cNvPr id="9" name="Rectangle 8"/>
          <p:cNvSpPr/>
          <p:nvPr/>
        </p:nvSpPr>
        <p:spPr>
          <a:xfrm>
            <a:off x="89535" y="327126"/>
            <a:ext cx="8265381" cy="738664"/>
          </a:xfrm>
          <a:prstGeom prst="rect">
            <a:avLst/>
          </a:prstGeom>
        </p:spPr>
        <p:txBody>
          <a:bodyPr wrap="square">
            <a:spAutoFit/>
          </a:bodyPr>
          <a:lstStyle/>
          <a:p>
            <a:r>
              <a:rPr lang="en-US" sz="2400" b="1" dirty="0">
                <a:solidFill>
                  <a:srgbClr val="002D73"/>
                </a:solidFill>
              </a:rPr>
              <a:t>How We Are Measuring</a:t>
            </a:r>
            <a:r>
              <a:rPr lang="en-US" sz="2400" dirty="0">
                <a:solidFill>
                  <a:srgbClr val="002D73"/>
                </a:solidFill>
              </a:rPr>
              <a:t/>
            </a:r>
            <a:br>
              <a:rPr lang="en-US" sz="2400" dirty="0">
                <a:solidFill>
                  <a:srgbClr val="002D73"/>
                </a:solidFill>
              </a:rPr>
            </a:br>
            <a:r>
              <a:rPr lang="en-US" dirty="0" smtClean="0">
                <a:solidFill>
                  <a:srgbClr val="002D73"/>
                </a:solidFill>
              </a:rPr>
              <a:t>Percentage </a:t>
            </a:r>
            <a:r>
              <a:rPr lang="en-US" dirty="0">
                <a:solidFill>
                  <a:srgbClr val="002D73"/>
                </a:solidFill>
              </a:rPr>
              <a:t>of Claims Controverted</a:t>
            </a:r>
          </a:p>
        </p:txBody>
      </p:sp>
      <p:sp>
        <p:nvSpPr>
          <p:cNvPr id="10" name="Slide Number Placeholder 5"/>
          <p:cNvSpPr>
            <a:spLocks noGrp="1"/>
          </p:cNvSpPr>
          <p:nvPr>
            <p:ph type="sldNum" sz="quarter" idx="12"/>
          </p:nvPr>
        </p:nvSpPr>
        <p:spPr>
          <a:xfrm>
            <a:off x="9273540" y="-30480"/>
            <a:ext cx="2743200" cy="365125"/>
          </a:xfrm>
        </p:spPr>
        <p:txBody>
          <a:bodyPr/>
          <a:lstStyle/>
          <a:p>
            <a:r>
              <a:rPr lang="en-US" dirty="0" smtClean="0"/>
              <a:t>17</a:t>
            </a:r>
            <a:endParaRPr lang="en-US" dirty="0"/>
          </a:p>
        </p:txBody>
      </p:sp>
    </p:spTree>
    <p:extLst>
      <p:ext uri="{BB962C8B-B14F-4D97-AF65-F5344CB8AC3E}">
        <p14:creationId xmlns:p14="http://schemas.microsoft.com/office/powerpoint/2010/main" val="18223291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9/8/15 &amp; 9/9/15</a:t>
            </a:r>
          </a:p>
          <a:p>
            <a:r>
              <a:rPr lang="en-US" dirty="0" smtClean="0"/>
              <a:t> </a:t>
            </a:r>
            <a:endParaRPr lang="en-US" dirty="0"/>
          </a:p>
        </p:txBody>
      </p:sp>
      <p:sp>
        <p:nvSpPr>
          <p:cNvPr id="3" name="Slide Number Placeholder 2"/>
          <p:cNvSpPr>
            <a:spLocks noGrp="1"/>
          </p:cNvSpPr>
          <p:nvPr>
            <p:ph type="sldNum" sz="quarter" idx="12"/>
          </p:nvPr>
        </p:nvSpPr>
        <p:spPr/>
        <p:txBody>
          <a:bodyPr/>
          <a:lstStyle/>
          <a:p>
            <a:fld id="{BB058067-43B8-4E0A-B575-A1270051252D}" type="slidenum">
              <a:rPr lang="en-US" smtClean="0"/>
              <a:pPr/>
              <a:t>21</a:t>
            </a:fld>
            <a:endParaRPr lang="en-US" dirty="0"/>
          </a:p>
        </p:txBody>
      </p:sp>
      <p:sp>
        <p:nvSpPr>
          <p:cNvPr id="4" name="Title 3"/>
          <p:cNvSpPr>
            <a:spLocks noGrp="1"/>
          </p:cNvSpPr>
          <p:nvPr>
            <p:ph type="title"/>
          </p:nvPr>
        </p:nvSpPr>
        <p:spPr>
          <a:xfrm>
            <a:off x="-626836" y="2062979"/>
            <a:ext cx="6303191" cy="2852737"/>
          </a:xfrm>
        </p:spPr>
        <p:txBody>
          <a:bodyPr/>
          <a:lstStyle/>
          <a:p>
            <a:pPr algn="ctr"/>
            <a:r>
              <a:rPr lang="en-US" sz="3600" dirty="0"/>
              <a:t>Registration Process</a:t>
            </a:r>
            <a:r>
              <a:rPr lang="en-US" dirty="0"/>
              <a:t/>
            </a:r>
            <a:br>
              <a:rPr lang="en-US" dirty="0"/>
            </a:br>
            <a:endParaRPr lang="en-US" dirty="0"/>
          </a:p>
        </p:txBody>
      </p:sp>
    </p:spTree>
    <p:extLst>
      <p:ext uri="{BB962C8B-B14F-4D97-AF65-F5344CB8AC3E}">
        <p14:creationId xmlns:p14="http://schemas.microsoft.com/office/powerpoint/2010/main" val="15262667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099457" y="1629404"/>
            <a:ext cx="10352314" cy="4524315"/>
          </a:xfrm>
          <a:prstGeom prst="rect">
            <a:avLst/>
          </a:prstGeom>
        </p:spPr>
        <p:txBody>
          <a:bodyPr wrap="square">
            <a:spAutoFit/>
          </a:bodyPr>
          <a:lstStyle/>
          <a:p>
            <a:endParaRPr lang="en-US" dirty="0">
              <a:solidFill>
                <a:srgbClr val="002776"/>
              </a:solidFill>
            </a:endParaRPr>
          </a:p>
          <a:p>
            <a:r>
              <a:rPr lang="en-US" dirty="0">
                <a:solidFill>
                  <a:srgbClr val="002776"/>
                </a:solidFill>
              </a:rPr>
              <a:t>All Carriers, Self-Insureds and Municipalities would need E-claims Inquiry access.</a:t>
            </a:r>
          </a:p>
          <a:p>
            <a:r>
              <a:rPr lang="en-US" dirty="0">
                <a:solidFill>
                  <a:srgbClr val="002776"/>
                </a:solidFill>
              </a:rPr>
              <a:t>In order to get E-claims Inquiry access please register on line at </a:t>
            </a:r>
            <a:r>
              <a:rPr lang="en-US" dirty="0"/>
              <a:t>	</a:t>
            </a:r>
          </a:p>
          <a:p>
            <a:r>
              <a:rPr lang="en-US" u="sng" dirty="0">
                <a:solidFill>
                  <a:srgbClr val="C00000"/>
                </a:solidFill>
              </a:rPr>
              <a:t>http://www.wcb.ny.gov/content/ebiz/eclaims/Registration/howtoregInquiry.jsp</a:t>
            </a:r>
            <a:endParaRPr lang="en-US" dirty="0">
              <a:solidFill>
                <a:srgbClr val="C00000"/>
              </a:solidFill>
            </a:endParaRPr>
          </a:p>
          <a:p>
            <a:endParaRPr lang="en-US" dirty="0">
              <a:solidFill>
                <a:srgbClr val="002776"/>
              </a:solidFill>
            </a:endParaRPr>
          </a:p>
          <a:p>
            <a:r>
              <a:rPr lang="en-US" dirty="0">
                <a:solidFill>
                  <a:srgbClr val="002776"/>
                </a:solidFill>
              </a:rPr>
              <a:t>Payor Compliance Agreement will need to be signed in order to review Payor Compliance Reports.</a:t>
            </a:r>
          </a:p>
          <a:p>
            <a:endParaRPr lang="en-US" dirty="0">
              <a:solidFill>
                <a:srgbClr val="002776"/>
              </a:solidFill>
            </a:endParaRPr>
          </a:p>
          <a:p>
            <a:pPr marL="520700" lvl="1" indent="-285750"/>
            <a:r>
              <a:rPr lang="en-US" dirty="0">
                <a:solidFill>
                  <a:srgbClr val="002776"/>
                </a:solidFill>
              </a:rPr>
              <a:t>Payor Compliance Agreement will be an electronic document</a:t>
            </a:r>
          </a:p>
          <a:p>
            <a:pPr marL="520700" lvl="1" indent="-285750"/>
            <a:r>
              <a:rPr lang="en-US" dirty="0">
                <a:solidFill>
                  <a:srgbClr val="002776"/>
                </a:solidFill>
              </a:rPr>
              <a:t>A Payor Compliance Agreement will be signed for access per W-code (may list multiple W-Codes on one agreement)</a:t>
            </a:r>
          </a:p>
          <a:p>
            <a:pPr marL="520700" lvl="1" indent="-285750"/>
            <a:r>
              <a:rPr lang="en-US" dirty="0">
                <a:solidFill>
                  <a:srgbClr val="002776"/>
                </a:solidFill>
              </a:rPr>
              <a:t>Please send name and e-mail address of executive officer for each W-code to </a:t>
            </a:r>
            <a:r>
              <a:rPr lang="en-US" dirty="0">
                <a:solidFill>
                  <a:srgbClr val="C00000"/>
                </a:solidFill>
              </a:rPr>
              <a:t>monitorregistration@wcb.ny.gov</a:t>
            </a:r>
            <a:r>
              <a:rPr lang="en-US" dirty="0">
                <a:solidFill>
                  <a:srgbClr val="002776"/>
                </a:solidFill>
              </a:rPr>
              <a:t> in order to receive Payor Compliance Agreement for signature</a:t>
            </a:r>
          </a:p>
          <a:p>
            <a:endParaRPr lang="en-US" dirty="0">
              <a:solidFill>
                <a:srgbClr val="002776"/>
              </a:solidFill>
            </a:endParaRPr>
          </a:p>
          <a:p>
            <a:r>
              <a:rPr lang="en-US" dirty="0">
                <a:solidFill>
                  <a:srgbClr val="002776"/>
                </a:solidFill>
              </a:rPr>
              <a:t>Once the Payor Compliance agreement is signed and approved by the Board, anyone with e-claims Inquiry Access for that W-code (carrier or TPA) would then be able to see the Payor Compliance Reports.</a:t>
            </a:r>
          </a:p>
        </p:txBody>
      </p:sp>
      <p:sp>
        <p:nvSpPr>
          <p:cNvPr id="7" name="Rectangle 6"/>
          <p:cNvSpPr/>
          <p:nvPr/>
        </p:nvSpPr>
        <p:spPr>
          <a:xfrm>
            <a:off x="258121" y="677996"/>
            <a:ext cx="3747822" cy="461665"/>
          </a:xfrm>
          <a:prstGeom prst="rect">
            <a:avLst/>
          </a:prstGeom>
        </p:spPr>
        <p:txBody>
          <a:bodyPr wrap="square">
            <a:spAutoFit/>
          </a:bodyPr>
          <a:lstStyle/>
          <a:p>
            <a:r>
              <a:rPr lang="en-US" sz="2400" b="1" dirty="0" smtClean="0">
                <a:solidFill>
                  <a:srgbClr val="002D73"/>
                </a:solidFill>
              </a:rPr>
              <a:t>Registration Process</a:t>
            </a:r>
            <a:endParaRPr lang="en-US" sz="2400" dirty="0">
              <a:solidFill>
                <a:srgbClr val="002D73"/>
              </a:solidFill>
            </a:endParaRPr>
          </a:p>
        </p:txBody>
      </p:sp>
      <p:sp>
        <p:nvSpPr>
          <p:cNvPr id="8" name="Date Placeholder 4"/>
          <p:cNvSpPr>
            <a:spLocks noGrp="1"/>
          </p:cNvSpPr>
          <p:nvPr>
            <p:ph type="dt" sz="half" idx="10"/>
          </p:nvPr>
        </p:nvSpPr>
        <p:spPr>
          <a:xfrm>
            <a:off x="175260" y="21772"/>
            <a:ext cx="2743200" cy="365125"/>
          </a:xfrm>
        </p:spPr>
        <p:txBody>
          <a:bodyPr/>
          <a:lstStyle/>
          <a:p>
            <a:r>
              <a:rPr lang="en-US" dirty="0"/>
              <a:t>9/8/15 &amp; 9/9/15</a:t>
            </a:r>
          </a:p>
        </p:txBody>
      </p:sp>
    </p:spTree>
    <p:extLst>
      <p:ext uri="{BB962C8B-B14F-4D97-AF65-F5344CB8AC3E}">
        <p14:creationId xmlns:p14="http://schemas.microsoft.com/office/powerpoint/2010/main" val="21555204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9/8/15 &amp; 9/9/15</a:t>
            </a:r>
          </a:p>
          <a:p>
            <a:r>
              <a:rPr lang="en-US" dirty="0" smtClean="0"/>
              <a:t> </a:t>
            </a:r>
            <a:endParaRPr lang="en-US" dirty="0"/>
          </a:p>
        </p:txBody>
      </p:sp>
      <p:sp>
        <p:nvSpPr>
          <p:cNvPr id="3" name="Slide Number Placeholder 2"/>
          <p:cNvSpPr>
            <a:spLocks noGrp="1"/>
          </p:cNvSpPr>
          <p:nvPr>
            <p:ph type="sldNum" sz="quarter" idx="12"/>
          </p:nvPr>
        </p:nvSpPr>
        <p:spPr/>
        <p:txBody>
          <a:bodyPr/>
          <a:lstStyle/>
          <a:p>
            <a:fld id="{BB058067-43B8-4E0A-B575-A1270051252D}" type="slidenum">
              <a:rPr lang="en-US" smtClean="0"/>
              <a:pPr/>
              <a:t>23</a:t>
            </a:fld>
            <a:endParaRPr lang="en-US" dirty="0"/>
          </a:p>
        </p:txBody>
      </p:sp>
      <p:sp>
        <p:nvSpPr>
          <p:cNvPr id="4" name="Title 3"/>
          <p:cNvSpPr>
            <a:spLocks noGrp="1"/>
          </p:cNvSpPr>
          <p:nvPr>
            <p:ph type="title"/>
          </p:nvPr>
        </p:nvSpPr>
        <p:spPr>
          <a:xfrm>
            <a:off x="-626836" y="2062979"/>
            <a:ext cx="7864544" cy="2852737"/>
          </a:xfrm>
        </p:spPr>
        <p:txBody>
          <a:bodyPr/>
          <a:lstStyle/>
          <a:p>
            <a:pPr algn="ctr"/>
            <a:r>
              <a:rPr lang="en-US" sz="3600" dirty="0" smtClean="0"/>
              <a:t>Notification of Penalty Letter</a:t>
            </a:r>
            <a:r>
              <a:rPr lang="en-US" dirty="0"/>
              <a:t/>
            </a:r>
            <a:br>
              <a:rPr lang="en-US" dirty="0"/>
            </a:br>
            <a:endParaRPr lang="en-US" dirty="0"/>
          </a:p>
        </p:txBody>
      </p:sp>
    </p:spTree>
    <p:extLst>
      <p:ext uri="{BB962C8B-B14F-4D97-AF65-F5344CB8AC3E}">
        <p14:creationId xmlns:p14="http://schemas.microsoft.com/office/powerpoint/2010/main" val="697766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03696" y="1673817"/>
            <a:ext cx="10948076" cy="4462760"/>
          </a:xfrm>
          <a:prstGeom prst="rect">
            <a:avLst/>
          </a:prstGeom>
        </p:spPr>
        <p:txBody>
          <a:bodyPr wrap="square">
            <a:spAutoFit/>
          </a:bodyPr>
          <a:lstStyle/>
          <a:p>
            <a:r>
              <a:rPr lang="en-US" dirty="0">
                <a:solidFill>
                  <a:srgbClr val="002060"/>
                </a:solidFill>
              </a:rPr>
              <a:t>As of January 2016, the NYS Workers’ Compensation Board will begin to issue penalties against Insurance Carriers, Self-Insured Employers and Municipalities for not filing a timely first report of injury (FROI) in the fourth quarter of 2015. Thereafter, additional measurements will be implemented along with additional penalty letters being sent. </a:t>
            </a:r>
          </a:p>
          <a:p>
            <a:r>
              <a:rPr lang="en-US" dirty="0">
                <a:solidFill>
                  <a:srgbClr val="002060"/>
                </a:solidFill>
              </a:rPr>
              <a:t> </a:t>
            </a:r>
          </a:p>
          <a:p>
            <a:r>
              <a:rPr lang="en-US" dirty="0">
                <a:solidFill>
                  <a:srgbClr val="002060"/>
                </a:solidFill>
              </a:rPr>
              <a:t>In order to expedite the process, the Board is requesting that each carrier (W code) send the carrier name, W code, full address along with the contact person’s name and e-mail address in which the penalty letter(s) should be sent. Please forward this information by e-mail to: </a:t>
            </a:r>
            <a:r>
              <a:rPr lang="en-US" b="1" u="sng" dirty="0" smtClean="0">
                <a:solidFill>
                  <a:srgbClr val="FF0000"/>
                </a:solidFill>
                <a:hlinkClick r:id="rId2"/>
              </a:rPr>
              <a:t>monitorregistration@wcb.ny.gov</a:t>
            </a:r>
            <a:r>
              <a:rPr lang="en-US" b="1" u="sng" dirty="0" smtClean="0">
                <a:solidFill>
                  <a:srgbClr val="FF0000"/>
                </a:solidFill>
              </a:rPr>
              <a:t> </a:t>
            </a:r>
            <a:r>
              <a:rPr lang="en-US" dirty="0" smtClean="0">
                <a:solidFill>
                  <a:srgbClr val="002060"/>
                </a:solidFill>
              </a:rPr>
              <a:t>with penalty </a:t>
            </a:r>
            <a:r>
              <a:rPr lang="en-US" dirty="0">
                <a:solidFill>
                  <a:srgbClr val="002060"/>
                </a:solidFill>
              </a:rPr>
              <a:t>l</a:t>
            </a:r>
            <a:r>
              <a:rPr lang="en-US" dirty="0" smtClean="0">
                <a:solidFill>
                  <a:srgbClr val="002060"/>
                </a:solidFill>
              </a:rPr>
              <a:t>etter in the subject line.</a:t>
            </a:r>
            <a:endParaRPr lang="en-US" dirty="0">
              <a:solidFill>
                <a:srgbClr val="002060"/>
              </a:solidFill>
            </a:endParaRPr>
          </a:p>
          <a:p>
            <a:r>
              <a:rPr lang="en-US" dirty="0">
                <a:solidFill>
                  <a:srgbClr val="002060"/>
                </a:solidFill>
              </a:rPr>
              <a:t> </a:t>
            </a:r>
          </a:p>
          <a:p>
            <a:r>
              <a:rPr lang="en-US" dirty="0">
                <a:solidFill>
                  <a:srgbClr val="002060"/>
                </a:solidFill>
              </a:rPr>
              <a:t>Please note that the address submitted will</a:t>
            </a:r>
            <a:r>
              <a:rPr lang="en-US" b="1" dirty="0">
                <a:solidFill>
                  <a:srgbClr val="002060"/>
                </a:solidFill>
              </a:rPr>
              <a:t> ONLY</a:t>
            </a:r>
            <a:r>
              <a:rPr lang="en-US" dirty="0">
                <a:solidFill>
                  <a:srgbClr val="002060"/>
                </a:solidFill>
              </a:rPr>
              <a:t> be used by the Board for the submission of the Payor Compliance penalty letters and will not affect any other mailings the Board currently sends.</a:t>
            </a:r>
          </a:p>
          <a:p>
            <a:r>
              <a:rPr lang="en-US" dirty="0">
                <a:solidFill>
                  <a:srgbClr val="002060"/>
                </a:solidFill>
              </a:rPr>
              <a:t> </a:t>
            </a:r>
          </a:p>
          <a:p>
            <a:r>
              <a:rPr lang="en-US" dirty="0">
                <a:solidFill>
                  <a:srgbClr val="002060"/>
                </a:solidFill>
              </a:rPr>
              <a:t>Please be advised that we will not send penalty notices to a Third Party Administrator or a Third Party Administrators address. </a:t>
            </a:r>
          </a:p>
          <a:p>
            <a:endParaRPr lang="en-US" sz="1400" dirty="0">
              <a:solidFill>
                <a:srgbClr val="002776"/>
              </a:solidFill>
            </a:endParaRPr>
          </a:p>
        </p:txBody>
      </p:sp>
      <p:sp>
        <p:nvSpPr>
          <p:cNvPr id="7" name="Rectangle 6"/>
          <p:cNvSpPr/>
          <p:nvPr/>
        </p:nvSpPr>
        <p:spPr>
          <a:xfrm>
            <a:off x="263470" y="386898"/>
            <a:ext cx="4688237" cy="461665"/>
          </a:xfrm>
          <a:prstGeom prst="rect">
            <a:avLst/>
          </a:prstGeom>
        </p:spPr>
        <p:txBody>
          <a:bodyPr wrap="square">
            <a:spAutoFit/>
          </a:bodyPr>
          <a:lstStyle/>
          <a:p>
            <a:r>
              <a:rPr lang="en-US" sz="2400" b="1" dirty="0" smtClean="0">
                <a:solidFill>
                  <a:srgbClr val="002D73"/>
                </a:solidFill>
              </a:rPr>
              <a:t>Penalty Letter Notification </a:t>
            </a:r>
            <a:endParaRPr lang="en-US" sz="2400" dirty="0">
              <a:solidFill>
                <a:srgbClr val="002D73"/>
              </a:solidFill>
            </a:endParaRPr>
          </a:p>
        </p:txBody>
      </p:sp>
      <p:sp>
        <p:nvSpPr>
          <p:cNvPr id="8" name="Date Placeholder 4"/>
          <p:cNvSpPr>
            <a:spLocks noGrp="1"/>
          </p:cNvSpPr>
          <p:nvPr>
            <p:ph type="dt" sz="half" idx="10"/>
          </p:nvPr>
        </p:nvSpPr>
        <p:spPr>
          <a:xfrm>
            <a:off x="175260" y="21772"/>
            <a:ext cx="2743200" cy="365125"/>
          </a:xfrm>
        </p:spPr>
        <p:txBody>
          <a:bodyPr/>
          <a:lstStyle/>
          <a:p>
            <a:r>
              <a:rPr lang="en-US" dirty="0"/>
              <a:t>9/8/15 &amp; 9/9/15</a:t>
            </a:r>
          </a:p>
        </p:txBody>
      </p:sp>
    </p:spTree>
    <p:extLst>
      <p:ext uri="{BB962C8B-B14F-4D97-AF65-F5344CB8AC3E}">
        <p14:creationId xmlns:p14="http://schemas.microsoft.com/office/powerpoint/2010/main" val="32224117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88027" y="1291946"/>
            <a:ext cx="7957457" cy="1154162"/>
          </a:xfrm>
          <a:prstGeom prst="rect">
            <a:avLst/>
          </a:prstGeom>
        </p:spPr>
        <p:txBody>
          <a:bodyPr wrap="square">
            <a:spAutoFit/>
          </a:bodyPr>
          <a:lstStyle/>
          <a:p>
            <a:pPr algn="ctr">
              <a:defRPr/>
            </a:pPr>
            <a:r>
              <a:rPr lang="en-US" sz="2400" dirty="0" smtClean="0">
                <a:solidFill>
                  <a:srgbClr val="002776"/>
                </a:solidFill>
              </a:rPr>
              <a:t>Share </a:t>
            </a:r>
            <a:r>
              <a:rPr lang="en-US" sz="2400" dirty="0">
                <a:solidFill>
                  <a:srgbClr val="002776"/>
                </a:solidFill>
              </a:rPr>
              <a:t>your thoughts, questions and feedback with:</a:t>
            </a:r>
          </a:p>
          <a:p>
            <a:pPr algn="ctr">
              <a:defRPr/>
            </a:pPr>
            <a:endParaRPr lang="en-US" sz="500" dirty="0">
              <a:solidFill>
                <a:srgbClr val="002776"/>
              </a:solidFill>
            </a:endParaRPr>
          </a:p>
          <a:p>
            <a:pPr algn="ctr">
              <a:defRPr/>
            </a:pPr>
            <a:r>
              <a:rPr lang="en-US" sz="2000" dirty="0">
                <a:solidFill>
                  <a:srgbClr val="002776"/>
                </a:solidFill>
              </a:rPr>
              <a:t>Denise Hughes, Monitoring Program Manager</a:t>
            </a:r>
          </a:p>
          <a:p>
            <a:pPr algn="ctr">
              <a:defRPr/>
            </a:pPr>
            <a:r>
              <a:rPr lang="en-US" sz="2000" b="1" dirty="0">
                <a:solidFill>
                  <a:srgbClr val="002776"/>
                </a:solidFill>
              </a:rPr>
              <a:t>Email</a:t>
            </a:r>
            <a:r>
              <a:rPr lang="en-US" sz="2000" dirty="0">
                <a:solidFill>
                  <a:srgbClr val="002776"/>
                </a:solidFill>
              </a:rPr>
              <a:t>: Monitoring@wcb.ny.gov </a:t>
            </a:r>
          </a:p>
        </p:txBody>
      </p:sp>
      <p:sp>
        <p:nvSpPr>
          <p:cNvPr id="7" name="Rectangle 6"/>
          <p:cNvSpPr/>
          <p:nvPr/>
        </p:nvSpPr>
        <p:spPr>
          <a:xfrm>
            <a:off x="258121" y="559603"/>
            <a:ext cx="4270336" cy="461665"/>
          </a:xfrm>
          <a:prstGeom prst="rect">
            <a:avLst/>
          </a:prstGeom>
        </p:spPr>
        <p:txBody>
          <a:bodyPr wrap="square">
            <a:spAutoFit/>
          </a:bodyPr>
          <a:lstStyle/>
          <a:p>
            <a:r>
              <a:rPr lang="en-US" sz="2400" b="1" dirty="0" smtClean="0">
                <a:solidFill>
                  <a:srgbClr val="002D73"/>
                </a:solidFill>
              </a:rPr>
              <a:t>Wrap Up/Questions</a:t>
            </a:r>
            <a:endParaRPr lang="en-US" sz="2400" dirty="0">
              <a:solidFill>
                <a:srgbClr val="002D73"/>
              </a:solidFill>
            </a:endParaRPr>
          </a:p>
        </p:txBody>
      </p:sp>
      <p:sp>
        <p:nvSpPr>
          <p:cNvPr id="8" name="Rectangle 7"/>
          <p:cNvSpPr/>
          <p:nvPr/>
        </p:nvSpPr>
        <p:spPr>
          <a:xfrm>
            <a:off x="1687285" y="3645265"/>
            <a:ext cx="8958943" cy="1200329"/>
          </a:xfrm>
          <a:prstGeom prst="rect">
            <a:avLst/>
          </a:prstGeom>
        </p:spPr>
        <p:txBody>
          <a:bodyPr wrap="square">
            <a:spAutoFit/>
          </a:bodyPr>
          <a:lstStyle/>
          <a:p>
            <a:pPr algn="ctr">
              <a:defRPr/>
            </a:pPr>
            <a:r>
              <a:rPr lang="en-US" sz="2400" dirty="0">
                <a:solidFill>
                  <a:srgbClr val="002776"/>
                </a:solidFill>
              </a:rPr>
              <a:t>Visit our website:</a:t>
            </a:r>
            <a:br>
              <a:rPr lang="en-US" sz="2400" dirty="0">
                <a:solidFill>
                  <a:srgbClr val="002776"/>
                </a:solidFill>
              </a:rPr>
            </a:br>
            <a:r>
              <a:rPr lang="en-US" sz="2400" dirty="0">
                <a:solidFill>
                  <a:srgbClr val="002776"/>
                </a:solidFill>
              </a:rPr>
              <a:t/>
            </a:r>
            <a:br>
              <a:rPr lang="en-US" sz="2400" dirty="0">
                <a:solidFill>
                  <a:srgbClr val="002776"/>
                </a:solidFill>
              </a:rPr>
            </a:br>
            <a:r>
              <a:rPr lang="en-US" sz="2400" dirty="0">
                <a:solidFill>
                  <a:srgbClr val="002776"/>
                </a:solidFill>
              </a:rPr>
              <a:t>http://www.wcb.ny.gov/content/main/Monitoring/Overview.jsp</a:t>
            </a:r>
            <a:endParaRPr lang="en-US" sz="2000" dirty="0">
              <a:solidFill>
                <a:srgbClr val="002776"/>
              </a:solidFill>
            </a:endParaRPr>
          </a:p>
        </p:txBody>
      </p:sp>
      <p:sp>
        <p:nvSpPr>
          <p:cNvPr id="9" name="Date Placeholder 4"/>
          <p:cNvSpPr>
            <a:spLocks noGrp="1"/>
          </p:cNvSpPr>
          <p:nvPr>
            <p:ph type="dt" sz="half" idx="10"/>
          </p:nvPr>
        </p:nvSpPr>
        <p:spPr>
          <a:xfrm>
            <a:off x="175260" y="21772"/>
            <a:ext cx="2743200" cy="365125"/>
          </a:xfrm>
        </p:spPr>
        <p:txBody>
          <a:bodyPr/>
          <a:lstStyle/>
          <a:p>
            <a:r>
              <a:rPr lang="en-US" dirty="0"/>
              <a:t>9/8/15 &amp; 9/9/15</a:t>
            </a:r>
          </a:p>
        </p:txBody>
      </p:sp>
    </p:spTree>
    <p:extLst>
      <p:ext uri="{BB962C8B-B14F-4D97-AF65-F5344CB8AC3E}">
        <p14:creationId xmlns:p14="http://schemas.microsoft.com/office/powerpoint/2010/main" val="25022347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9/8/15 &amp; 9/9/15</a:t>
            </a:r>
          </a:p>
        </p:txBody>
      </p:sp>
      <p:sp>
        <p:nvSpPr>
          <p:cNvPr id="3" name="Slide Number Placeholder 2"/>
          <p:cNvSpPr>
            <a:spLocks noGrp="1"/>
          </p:cNvSpPr>
          <p:nvPr>
            <p:ph type="sldNum" sz="quarter" idx="12"/>
          </p:nvPr>
        </p:nvSpPr>
        <p:spPr/>
        <p:txBody>
          <a:bodyPr/>
          <a:lstStyle/>
          <a:p>
            <a:fld id="{BB058067-43B8-4E0A-B575-A1270051252D}" type="slidenum">
              <a:rPr lang="en-US" smtClean="0"/>
              <a:pPr/>
              <a:t>3</a:t>
            </a:fld>
            <a:endParaRPr lang="en-US" dirty="0"/>
          </a:p>
        </p:txBody>
      </p:sp>
      <p:sp>
        <p:nvSpPr>
          <p:cNvPr id="4" name="Title 3"/>
          <p:cNvSpPr>
            <a:spLocks noGrp="1"/>
          </p:cNvSpPr>
          <p:nvPr>
            <p:ph type="title"/>
          </p:nvPr>
        </p:nvSpPr>
        <p:spPr>
          <a:xfrm>
            <a:off x="271780" y="1736726"/>
            <a:ext cx="10515600" cy="2852737"/>
          </a:xfrm>
        </p:spPr>
        <p:txBody>
          <a:bodyPr/>
          <a:lstStyle/>
          <a:p>
            <a:r>
              <a:rPr lang="en-US" dirty="0" smtClean="0"/>
              <a:t>Proper Filing</a:t>
            </a:r>
            <a:endParaRPr lang="en-US" dirty="0"/>
          </a:p>
        </p:txBody>
      </p:sp>
      <p:sp>
        <p:nvSpPr>
          <p:cNvPr id="5" name="Text Placeholder 4"/>
          <p:cNvSpPr>
            <a:spLocks noGrp="1"/>
          </p:cNvSpPr>
          <p:nvPr>
            <p:ph type="body" idx="1"/>
          </p:nvPr>
        </p:nvSpPr>
        <p:spPr/>
        <p:txBody>
          <a:bodyPr/>
          <a:lstStyle/>
          <a:p>
            <a:r>
              <a:rPr lang="en-US" dirty="0" smtClean="0"/>
              <a:t>Proper e-claims filing</a:t>
            </a:r>
            <a:endParaRPr lang="en-US" dirty="0"/>
          </a:p>
        </p:txBody>
      </p:sp>
    </p:spTree>
    <p:extLst>
      <p:ext uri="{BB962C8B-B14F-4D97-AF65-F5344CB8AC3E}">
        <p14:creationId xmlns:p14="http://schemas.microsoft.com/office/powerpoint/2010/main" val="9913752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65688" y="906651"/>
            <a:ext cx="9965410" cy="6678751"/>
          </a:xfrm>
          <a:prstGeom prst="rect">
            <a:avLst/>
          </a:prstGeom>
        </p:spPr>
        <p:txBody>
          <a:bodyPr wrap="square">
            <a:spAutoFit/>
          </a:bodyPr>
          <a:lstStyle/>
          <a:p>
            <a:r>
              <a:rPr lang="en-US" sz="1500" dirty="0" smtClean="0">
                <a:solidFill>
                  <a:srgbClr val="002060"/>
                </a:solidFill>
              </a:rPr>
              <a:t>As </a:t>
            </a:r>
            <a:r>
              <a:rPr lang="en-US" sz="1500" dirty="0">
                <a:solidFill>
                  <a:srgbClr val="002060"/>
                </a:solidFill>
              </a:rPr>
              <a:t>the Board moves forward with development of its </a:t>
            </a:r>
            <a:r>
              <a:rPr lang="en-US" sz="1500" dirty="0" err="1" smtClean="0">
                <a:solidFill>
                  <a:srgbClr val="002060"/>
                </a:solidFill>
              </a:rPr>
              <a:t>Payor</a:t>
            </a:r>
            <a:r>
              <a:rPr lang="en-US" sz="1500" dirty="0" smtClean="0">
                <a:solidFill>
                  <a:srgbClr val="002060"/>
                </a:solidFill>
              </a:rPr>
              <a:t> Compliance Reports </a:t>
            </a:r>
            <a:r>
              <a:rPr lang="en-US" sz="1500" dirty="0">
                <a:solidFill>
                  <a:srgbClr val="002060"/>
                </a:solidFill>
              </a:rPr>
              <a:t>and implementation of </a:t>
            </a:r>
            <a:r>
              <a:rPr lang="en-US" sz="1500" dirty="0" err="1">
                <a:solidFill>
                  <a:srgbClr val="002060"/>
                </a:solidFill>
              </a:rPr>
              <a:t>eClaims</a:t>
            </a:r>
            <a:r>
              <a:rPr lang="en-US" sz="1500" dirty="0">
                <a:solidFill>
                  <a:srgbClr val="002060"/>
                </a:solidFill>
              </a:rPr>
              <a:t>, we would like to take this opportunity to provide guidance on proper </a:t>
            </a:r>
            <a:r>
              <a:rPr lang="en-US" sz="1500" dirty="0" err="1" smtClean="0">
                <a:solidFill>
                  <a:srgbClr val="002060"/>
                </a:solidFill>
              </a:rPr>
              <a:t>eClaims</a:t>
            </a:r>
            <a:r>
              <a:rPr lang="en-US" sz="1500" dirty="0" smtClean="0">
                <a:solidFill>
                  <a:srgbClr val="002060"/>
                </a:solidFill>
              </a:rPr>
              <a:t> filing.</a:t>
            </a:r>
          </a:p>
          <a:p>
            <a:endParaRPr lang="en-US" sz="1500" dirty="0" smtClean="0">
              <a:solidFill>
                <a:srgbClr val="002060"/>
              </a:solidFill>
            </a:endParaRPr>
          </a:p>
          <a:p>
            <a:pPr marL="285750" indent="-285750">
              <a:buFont typeface="Arial" panose="020B0604020202020204" pitchFamily="34" charset="0"/>
              <a:buChar char="•"/>
            </a:pPr>
            <a:r>
              <a:rPr lang="en-US" sz="1500" dirty="0">
                <a:solidFill>
                  <a:srgbClr val="002060"/>
                </a:solidFill>
              </a:rPr>
              <a:t>A SROI PD should only be used in very limited circumstances such as when the carrier has an IME indicating no disability, a medical report indicating no disability, a different site of injury than originally reported, </a:t>
            </a:r>
            <a:r>
              <a:rPr lang="en-US" sz="1500" dirty="0">
                <a:solidFill>
                  <a:srgbClr val="FF0000"/>
                </a:solidFill>
              </a:rPr>
              <a:t>w</a:t>
            </a:r>
            <a:r>
              <a:rPr lang="en-US" sz="1500" dirty="0" smtClean="0">
                <a:solidFill>
                  <a:srgbClr val="FF0000"/>
                </a:solidFill>
              </a:rPr>
              <a:t>hen an employer is paying wages </a:t>
            </a:r>
            <a:r>
              <a:rPr lang="en-US" sz="1600" b="1" dirty="0" smtClean="0">
                <a:solidFill>
                  <a:srgbClr val="FF0000"/>
                </a:solidFill>
              </a:rPr>
              <a:t>and</a:t>
            </a:r>
            <a:r>
              <a:rPr lang="en-US" sz="1500" dirty="0" smtClean="0">
                <a:solidFill>
                  <a:srgbClr val="FF0000"/>
                </a:solidFill>
              </a:rPr>
              <a:t> the carrier is accepting the case without liability (§21-a),</a:t>
            </a:r>
            <a:r>
              <a:rPr lang="en-US" sz="1500" dirty="0" smtClean="0">
                <a:solidFill>
                  <a:srgbClr val="002060"/>
                </a:solidFill>
              </a:rPr>
              <a:t> </a:t>
            </a:r>
            <a:r>
              <a:rPr lang="en-US" sz="1500" dirty="0">
                <a:solidFill>
                  <a:srgbClr val="002060"/>
                </a:solidFill>
              </a:rPr>
              <a:t>when claimant fails to appear for carrier scheduled appointment per §13-a(3</a:t>
            </a:r>
            <a:r>
              <a:rPr lang="en-US" sz="1500" dirty="0" smtClean="0">
                <a:solidFill>
                  <a:srgbClr val="002060"/>
                </a:solidFill>
              </a:rPr>
              <a:t>) </a:t>
            </a:r>
            <a:r>
              <a:rPr lang="en-US" sz="1500" dirty="0">
                <a:solidFill>
                  <a:srgbClr val="002060"/>
                </a:solidFill>
              </a:rPr>
              <a:t>or scheduled IME within the 7 day waiting </a:t>
            </a:r>
            <a:r>
              <a:rPr lang="en-US" sz="1500" dirty="0" smtClean="0">
                <a:solidFill>
                  <a:srgbClr val="002060"/>
                </a:solidFill>
              </a:rPr>
              <a:t>period,</a:t>
            </a:r>
            <a:r>
              <a:rPr lang="en-US" sz="1500" dirty="0" smtClean="0">
                <a:solidFill>
                  <a:srgbClr val="FF0000"/>
                </a:solidFill>
              </a:rPr>
              <a:t> </a:t>
            </a:r>
            <a:r>
              <a:rPr lang="en-US" sz="1500" dirty="0">
                <a:solidFill>
                  <a:srgbClr val="FF0000"/>
                </a:solidFill>
              </a:rPr>
              <a:t>where there is a medical report in the file that indicates the claimant will be out of work for seven days or less and there is no subsequent medical report of disability beyond the waiting </a:t>
            </a:r>
            <a:r>
              <a:rPr lang="en-US" sz="1500" dirty="0" smtClean="0">
                <a:solidFill>
                  <a:srgbClr val="FF0000"/>
                </a:solidFill>
              </a:rPr>
              <a:t>period</a:t>
            </a:r>
            <a:r>
              <a:rPr lang="en-US" sz="1500" dirty="0">
                <a:solidFill>
                  <a:srgbClr val="FF0000"/>
                </a:solidFill>
              </a:rPr>
              <a:t>,</a:t>
            </a:r>
            <a:r>
              <a:rPr lang="en-US" sz="1500" dirty="0" smtClean="0">
                <a:solidFill>
                  <a:srgbClr val="FF0000"/>
                </a:solidFill>
              </a:rPr>
              <a:t> </a:t>
            </a:r>
            <a:r>
              <a:rPr lang="en-US" sz="1500" dirty="0">
                <a:solidFill>
                  <a:srgbClr val="FF0000"/>
                </a:solidFill>
              </a:rPr>
              <a:t>o</a:t>
            </a:r>
            <a:r>
              <a:rPr lang="en-US" sz="1500" dirty="0" smtClean="0">
                <a:solidFill>
                  <a:srgbClr val="FF0000"/>
                </a:solidFill>
              </a:rPr>
              <a:t>r </a:t>
            </a:r>
            <a:r>
              <a:rPr lang="en-US" sz="1500" dirty="0">
                <a:solidFill>
                  <a:srgbClr val="FF0000"/>
                </a:solidFill>
              </a:rPr>
              <a:t>i</a:t>
            </a:r>
            <a:r>
              <a:rPr lang="en-US" sz="1500" dirty="0" smtClean="0">
                <a:solidFill>
                  <a:srgbClr val="FF0000"/>
                </a:solidFill>
              </a:rPr>
              <a:t>n </a:t>
            </a:r>
            <a:r>
              <a:rPr lang="en-US" sz="1500" dirty="0">
                <a:solidFill>
                  <a:srgbClr val="FF0000"/>
                </a:solidFill>
              </a:rPr>
              <a:t>the rare instance where the claimant is losing time due to injuries on </a:t>
            </a:r>
            <a:r>
              <a:rPr lang="en-US" sz="1500" dirty="0" smtClean="0">
                <a:solidFill>
                  <a:srgbClr val="FF0000"/>
                </a:solidFill>
              </a:rPr>
              <a:t>multiple </a:t>
            </a:r>
            <a:r>
              <a:rPr lang="en-US" sz="1500" dirty="0">
                <a:solidFill>
                  <a:srgbClr val="FF0000"/>
                </a:solidFill>
              </a:rPr>
              <a:t>claims and </a:t>
            </a:r>
            <a:r>
              <a:rPr lang="en-US" sz="1500" dirty="0" smtClean="0">
                <a:solidFill>
                  <a:srgbClr val="FF0000"/>
                </a:solidFill>
              </a:rPr>
              <a:t>carrier is </a:t>
            </a:r>
            <a:r>
              <a:rPr lang="en-US" sz="1500" dirty="0">
                <a:solidFill>
                  <a:srgbClr val="FF0000"/>
                </a:solidFill>
              </a:rPr>
              <a:t>paying on one claim only, </a:t>
            </a:r>
            <a:r>
              <a:rPr lang="en-US" sz="1500" dirty="0" smtClean="0">
                <a:solidFill>
                  <a:srgbClr val="FF0000"/>
                </a:solidFill>
              </a:rPr>
              <a:t>pending apportionment</a:t>
            </a:r>
            <a:r>
              <a:rPr lang="en-US" sz="1500" dirty="0" smtClean="0"/>
              <a:t>. </a:t>
            </a:r>
            <a:r>
              <a:rPr lang="en-US" sz="1500" dirty="0" smtClean="0">
                <a:solidFill>
                  <a:srgbClr val="002060"/>
                </a:solidFill>
              </a:rPr>
              <a:t>One </a:t>
            </a:r>
            <a:r>
              <a:rPr lang="en-US" sz="1500" dirty="0">
                <a:solidFill>
                  <a:srgbClr val="002060"/>
                </a:solidFill>
              </a:rPr>
              <a:t>of the </a:t>
            </a:r>
            <a:r>
              <a:rPr lang="en-US" sz="1500" dirty="0" smtClean="0">
                <a:solidFill>
                  <a:srgbClr val="002060"/>
                </a:solidFill>
              </a:rPr>
              <a:t>other below options are better </a:t>
            </a:r>
            <a:r>
              <a:rPr lang="en-US" sz="1500" dirty="0">
                <a:solidFill>
                  <a:srgbClr val="002060"/>
                </a:solidFill>
              </a:rPr>
              <a:t>in any other circumstance.</a:t>
            </a:r>
          </a:p>
          <a:p>
            <a:endParaRPr lang="en-US" sz="1500" dirty="0" smtClean="0">
              <a:solidFill>
                <a:srgbClr val="002060"/>
              </a:solidFill>
            </a:endParaRPr>
          </a:p>
          <a:p>
            <a:pPr marL="285750" lvl="0" indent="-285750">
              <a:buFont typeface="Arial" panose="020B0604020202020204" pitchFamily="34" charset="0"/>
              <a:buChar char="•"/>
            </a:pPr>
            <a:r>
              <a:rPr lang="en-US" sz="1500" dirty="0" smtClean="0">
                <a:solidFill>
                  <a:srgbClr val="002060"/>
                </a:solidFill>
              </a:rPr>
              <a:t>Medical </a:t>
            </a:r>
            <a:r>
              <a:rPr lang="en-US" sz="1500" dirty="0">
                <a:solidFill>
                  <a:srgbClr val="002060"/>
                </a:solidFill>
              </a:rPr>
              <a:t>Only: When lost time does not exceed 7 days and the carrier does not initially dispute the occurrence of an accident or injury (causal relationship), the Carrier should file </a:t>
            </a:r>
            <a:r>
              <a:rPr lang="en-US" sz="1500" dirty="0" smtClean="0">
                <a:solidFill>
                  <a:srgbClr val="002060"/>
                </a:solidFill>
              </a:rPr>
              <a:t>the </a:t>
            </a:r>
            <a:r>
              <a:rPr lang="en-US" sz="1500" dirty="0" err="1" smtClean="0">
                <a:solidFill>
                  <a:srgbClr val="002060"/>
                </a:solidFill>
              </a:rPr>
              <a:t>FROI</a:t>
            </a:r>
            <a:r>
              <a:rPr lang="en-US" sz="1500" dirty="0" smtClean="0">
                <a:solidFill>
                  <a:srgbClr val="002060"/>
                </a:solidFill>
              </a:rPr>
              <a:t> 00 Medical Only </a:t>
            </a:r>
            <a:r>
              <a:rPr lang="en-US" sz="1500" dirty="0">
                <a:solidFill>
                  <a:srgbClr val="002060"/>
                </a:solidFill>
              </a:rPr>
              <a:t>accepting liability for the medical portion of the claim whether there is medical in the file or not. Under </a:t>
            </a:r>
            <a:r>
              <a:rPr lang="en-US" sz="1500" dirty="0" err="1">
                <a:solidFill>
                  <a:srgbClr val="002060"/>
                </a:solidFill>
              </a:rPr>
              <a:t>eClaims</a:t>
            </a:r>
            <a:r>
              <a:rPr lang="en-US" sz="1500" dirty="0">
                <a:solidFill>
                  <a:srgbClr val="002060"/>
                </a:solidFill>
              </a:rPr>
              <a:t> rules, a SROI-04 may be filed after this Medical Only filing </a:t>
            </a:r>
            <a:r>
              <a:rPr lang="en-US" sz="1500" dirty="0" smtClean="0">
                <a:solidFill>
                  <a:srgbClr val="002060"/>
                </a:solidFill>
              </a:rPr>
              <a:t>if </a:t>
            </a:r>
            <a:r>
              <a:rPr lang="en-US" sz="1500" dirty="0">
                <a:solidFill>
                  <a:srgbClr val="002060"/>
                </a:solidFill>
              </a:rPr>
              <a:t>lost time is claimed and investigation reveals a reason to deny the claim. </a:t>
            </a:r>
          </a:p>
          <a:p>
            <a:pPr marL="285750" lvl="0" indent="-285750">
              <a:buFont typeface="Arial" panose="020B0604020202020204" pitchFamily="34" charset="0"/>
              <a:buChar char="•"/>
            </a:pPr>
            <a:endParaRPr lang="en-US" sz="1500" dirty="0">
              <a:solidFill>
                <a:srgbClr val="002060"/>
              </a:solidFill>
            </a:endParaRPr>
          </a:p>
          <a:p>
            <a:pPr marL="285750" lvl="0" indent="-285750">
              <a:buFont typeface="Arial" panose="020B0604020202020204" pitchFamily="34" charset="0"/>
              <a:buChar char="•"/>
            </a:pPr>
            <a:r>
              <a:rPr lang="en-US" sz="1500" dirty="0" err="1">
                <a:solidFill>
                  <a:srgbClr val="002060"/>
                </a:solidFill>
              </a:rPr>
              <a:t>SROI</a:t>
            </a:r>
            <a:r>
              <a:rPr lang="en-US" sz="1500" dirty="0">
                <a:solidFill>
                  <a:srgbClr val="002060"/>
                </a:solidFill>
              </a:rPr>
              <a:t>-IP: When the employer reports a work related accident and the lost time exceeds the waiting period whether there is medical in the file or not, payment should begin (Bob was injured at work, went to the doctor from work, called to say doctor told him to come back in </a:t>
            </a:r>
            <a:r>
              <a:rPr lang="en-US" sz="1500" dirty="0" smtClean="0">
                <a:solidFill>
                  <a:srgbClr val="002060"/>
                </a:solidFill>
              </a:rPr>
              <a:t>3 </a:t>
            </a:r>
            <a:r>
              <a:rPr lang="en-US" sz="1500" dirty="0">
                <a:solidFill>
                  <a:srgbClr val="002060"/>
                </a:solidFill>
              </a:rPr>
              <a:t>weeks, no work until then). </a:t>
            </a:r>
          </a:p>
          <a:p>
            <a:pPr marL="285750" lvl="0" indent="-285750">
              <a:buFont typeface="Arial" panose="020B0604020202020204" pitchFamily="34" charset="0"/>
              <a:buChar char="•"/>
            </a:pPr>
            <a:endParaRPr lang="en-US" sz="1500" dirty="0">
              <a:solidFill>
                <a:srgbClr val="002060"/>
              </a:solidFill>
            </a:endParaRPr>
          </a:p>
          <a:p>
            <a:pPr marL="285750" indent="-285750">
              <a:buFont typeface="Arial" panose="020B0604020202020204" pitchFamily="34" charset="0"/>
              <a:buChar char="•"/>
            </a:pPr>
            <a:r>
              <a:rPr lang="en-US" sz="1500" dirty="0">
                <a:solidFill>
                  <a:srgbClr val="002060"/>
                </a:solidFill>
              </a:rPr>
              <a:t> FROI-04 or a </a:t>
            </a:r>
            <a:r>
              <a:rPr lang="en-US" sz="1500" dirty="0" smtClean="0">
                <a:solidFill>
                  <a:srgbClr val="002060"/>
                </a:solidFill>
              </a:rPr>
              <a:t>SROI-04 </a:t>
            </a:r>
            <a:r>
              <a:rPr lang="en-US" sz="1500" dirty="0">
                <a:solidFill>
                  <a:srgbClr val="002060"/>
                </a:solidFill>
              </a:rPr>
              <a:t>should never be filed when the only issue is whether there is medical evidence to support a claim for compensable lost time, nor should a carrier file a denial disputing Causal Relationship when the occurrence of a work-related accident/injury is not disputed. </a:t>
            </a:r>
            <a:endParaRPr lang="en-US" sz="1500" dirty="0" smtClean="0">
              <a:solidFill>
                <a:srgbClr val="002060"/>
              </a:solidFill>
            </a:endParaRPr>
          </a:p>
          <a:p>
            <a:endParaRPr lang="en-US" sz="1600" dirty="0">
              <a:solidFill>
                <a:srgbClr val="002060"/>
              </a:solidFill>
            </a:endParaRPr>
          </a:p>
          <a:p>
            <a:endParaRPr lang="en-US" sz="1600" dirty="0">
              <a:solidFill>
                <a:srgbClr val="002060"/>
              </a:solidFill>
            </a:endParaRPr>
          </a:p>
          <a:p>
            <a:endParaRPr lang="en-US" dirty="0">
              <a:solidFill>
                <a:srgbClr val="002060"/>
              </a:solidFill>
            </a:endParaRPr>
          </a:p>
          <a:p>
            <a:pPr marL="285750" lvl="0" indent="-285750">
              <a:buFont typeface="Arial" panose="020B0604020202020204" pitchFamily="34" charset="0"/>
              <a:buChar char="•"/>
            </a:pPr>
            <a:endParaRPr lang="en-US" dirty="0">
              <a:solidFill>
                <a:srgbClr val="002060"/>
              </a:solidFill>
            </a:endParaRPr>
          </a:p>
        </p:txBody>
      </p:sp>
      <p:sp useBgFill="1">
        <p:nvSpPr>
          <p:cNvPr id="4" name="Title 1"/>
          <p:cNvSpPr>
            <a:spLocks noGrp="1"/>
          </p:cNvSpPr>
          <p:nvPr>
            <p:ph type="title"/>
          </p:nvPr>
        </p:nvSpPr>
        <p:spPr>
          <a:xfrm>
            <a:off x="83820" y="334645"/>
            <a:ext cx="6964680" cy="646245"/>
          </a:xfrm>
        </p:spPr>
        <p:txBody>
          <a:bodyPr>
            <a:noAutofit/>
          </a:bodyPr>
          <a:lstStyle/>
          <a:p>
            <a:r>
              <a:rPr lang="en-US" sz="2400" b="1" dirty="0" smtClean="0">
                <a:solidFill>
                  <a:srgbClr val="002D73"/>
                </a:solidFill>
              </a:rPr>
              <a:t>Proper E-Claims Filing</a:t>
            </a:r>
            <a:endParaRPr lang="en-US" sz="2400" b="1" dirty="0">
              <a:solidFill>
                <a:srgbClr val="002D73"/>
              </a:solidFill>
            </a:endParaRPr>
          </a:p>
        </p:txBody>
      </p:sp>
      <p:sp>
        <p:nvSpPr>
          <p:cNvPr id="2" name="Date Placeholder 1"/>
          <p:cNvSpPr>
            <a:spLocks noGrp="1"/>
          </p:cNvSpPr>
          <p:nvPr>
            <p:ph type="dt" sz="half" idx="10"/>
          </p:nvPr>
        </p:nvSpPr>
        <p:spPr/>
        <p:txBody>
          <a:bodyPr/>
          <a:lstStyle/>
          <a:p>
            <a:r>
              <a:rPr lang="en-US" dirty="0"/>
              <a:t>9/8/15 &amp; 9/9/15</a:t>
            </a:r>
          </a:p>
        </p:txBody>
      </p:sp>
      <p:sp>
        <p:nvSpPr>
          <p:cNvPr id="6" name="Slide Number Placeholder 5"/>
          <p:cNvSpPr>
            <a:spLocks noGrp="1"/>
          </p:cNvSpPr>
          <p:nvPr>
            <p:ph type="sldNum" sz="quarter" idx="12"/>
          </p:nvPr>
        </p:nvSpPr>
        <p:spPr/>
        <p:txBody>
          <a:bodyPr/>
          <a:lstStyle/>
          <a:p>
            <a:fld id="{BB058067-43B8-4E0A-B575-A1270051252D}" type="slidenum">
              <a:rPr lang="en-US" smtClean="0"/>
              <a:pPr/>
              <a:t>4</a:t>
            </a:fld>
            <a:endParaRPr lang="en-US" dirty="0"/>
          </a:p>
        </p:txBody>
      </p:sp>
    </p:spTree>
    <p:extLst>
      <p:ext uri="{BB962C8B-B14F-4D97-AF65-F5344CB8AC3E}">
        <p14:creationId xmlns:p14="http://schemas.microsoft.com/office/powerpoint/2010/main" val="13308272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9/8/15 &amp; 9/9/15</a:t>
            </a:r>
          </a:p>
        </p:txBody>
      </p:sp>
      <p:sp>
        <p:nvSpPr>
          <p:cNvPr id="4" name="Slide Number Placeholder 3"/>
          <p:cNvSpPr>
            <a:spLocks noGrp="1"/>
          </p:cNvSpPr>
          <p:nvPr>
            <p:ph type="sldNum" sz="quarter" idx="12"/>
          </p:nvPr>
        </p:nvSpPr>
        <p:spPr/>
        <p:txBody>
          <a:bodyPr/>
          <a:lstStyle/>
          <a:p>
            <a:fld id="{BB058067-43B8-4E0A-B575-A1270051252D}" type="slidenum">
              <a:rPr lang="en-US" smtClean="0"/>
              <a:pPr/>
              <a:t>5</a:t>
            </a:fld>
            <a:endParaRPr lang="en-US" dirty="0"/>
          </a:p>
        </p:txBody>
      </p:sp>
      <p:sp useBgFill="1">
        <p:nvSpPr>
          <p:cNvPr id="7" name="Title 1"/>
          <p:cNvSpPr>
            <a:spLocks noGrp="1"/>
          </p:cNvSpPr>
          <p:nvPr>
            <p:ph type="title"/>
          </p:nvPr>
        </p:nvSpPr>
        <p:spPr>
          <a:xfrm>
            <a:off x="83820" y="542303"/>
            <a:ext cx="6810375" cy="511582"/>
          </a:xfrm>
        </p:spPr>
        <p:txBody>
          <a:bodyPr>
            <a:normAutofit fontScale="90000"/>
          </a:bodyPr>
          <a:lstStyle/>
          <a:p>
            <a:r>
              <a:rPr lang="en-US" sz="2400" b="1" dirty="0" smtClean="0">
                <a:solidFill>
                  <a:srgbClr val="002D73"/>
                </a:solidFill>
              </a:rPr>
              <a:t>Proper E-Claims Filing</a:t>
            </a:r>
            <a:r>
              <a:rPr lang="en-US" sz="2400" b="1" dirty="0">
                <a:solidFill>
                  <a:schemeClr val="accent1"/>
                </a:solidFill>
              </a:rPr>
              <a:t/>
            </a:r>
            <a:br>
              <a:rPr lang="en-US" sz="2400" b="1" dirty="0">
                <a:solidFill>
                  <a:schemeClr val="accent1"/>
                </a:solidFill>
              </a:rPr>
            </a:br>
            <a:endParaRPr lang="en-US" sz="1800" dirty="0">
              <a:solidFill>
                <a:srgbClr val="002D73"/>
              </a:solidFill>
            </a:endParaRPr>
          </a:p>
        </p:txBody>
      </p:sp>
      <p:sp>
        <p:nvSpPr>
          <p:cNvPr id="8" name="Content Placeholder 2"/>
          <p:cNvSpPr txBox="1">
            <a:spLocks/>
          </p:cNvSpPr>
          <p:nvPr/>
        </p:nvSpPr>
        <p:spPr>
          <a:xfrm>
            <a:off x="643890" y="878417"/>
            <a:ext cx="10001250" cy="805707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800" b="1" dirty="0" smtClean="0"/>
          </a:p>
          <a:p>
            <a:pPr marL="0" indent="0">
              <a:buNone/>
            </a:pPr>
            <a:r>
              <a:rPr lang="en-US" sz="1800" b="1" dirty="0" smtClean="0">
                <a:solidFill>
                  <a:srgbClr val="002060"/>
                </a:solidFill>
              </a:rPr>
              <a:t>Medical </a:t>
            </a:r>
            <a:r>
              <a:rPr lang="en-US" sz="1800" b="1" dirty="0">
                <a:solidFill>
                  <a:srgbClr val="002060"/>
                </a:solidFill>
              </a:rPr>
              <a:t>Received </a:t>
            </a:r>
            <a:r>
              <a:rPr lang="en-US" sz="1800" b="1" dirty="0" smtClean="0">
                <a:solidFill>
                  <a:srgbClr val="002060"/>
                </a:solidFill>
              </a:rPr>
              <a:t>Returning </a:t>
            </a:r>
            <a:r>
              <a:rPr lang="en-US" sz="1800" b="1" dirty="0">
                <a:solidFill>
                  <a:srgbClr val="002060"/>
                </a:solidFill>
              </a:rPr>
              <a:t>C</a:t>
            </a:r>
            <a:r>
              <a:rPr lang="en-US" sz="1800" b="1" dirty="0" smtClean="0">
                <a:solidFill>
                  <a:srgbClr val="002060"/>
                </a:solidFill>
              </a:rPr>
              <a:t>laimant </a:t>
            </a:r>
            <a:r>
              <a:rPr lang="en-US" sz="1800" b="1" dirty="0">
                <a:solidFill>
                  <a:srgbClr val="002060"/>
                </a:solidFill>
              </a:rPr>
              <a:t>to </a:t>
            </a:r>
            <a:r>
              <a:rPr lang="en-US" sz="1800" b="1" dirty="0" smtClean="0">
                <a:solidFill>
                  <a:srgbClr val="002060"/>
                </a:solidFill>
              </a:rPr>
              <a:t>Work </a:t>
            </a:r>
            <a:r>
              <a:rPr lang="en-US" sz="1800" b="1" dirty="0">
                <a:solidFill>
                  <a:srgbClr val="002060"/>
                </a:solidFill>
              </a:rPr>
              <a:t>W</a:t>
            </a:r>
            <a:r>
              <a:rPr lang="en-US" sz="1800" b="1" dirty="0" smtClean="0">
                <a:solidFill>
                  <a:srgbClr val="002060"/>
                </a:solidFill>
              </a:rPr>
              <a:t>ithin </a:t>
            </a:r>
            <a:r>
              <a:rPr lang="en-US" sz="1800" b="1" dirty="0">
                <a:solidFill>
                  <a:srgbClr val="002060"/>
                </a:solidFill>
              </a:rPr>
              <a:t>the </a:t>
            </a:r>
            <a:r>
              <a:rPr lang="en-US" sz="1800" b="1" dirty="0" smtClean="0">
                <a:solidFill>
                  <a:srgbClr val="002060"/>
                </a:solidFill>
              </a:rPr>
              <a:t>Waiting </a:t>
            </a:r>
            <a:r>
              <a:rPr lang="en-US" sz="1800" b="1" dirty="0">
                <a:solidFill>
                  <a:srgbClr val="002060"/>
                </a:solidFill>
              </a:rPr>
              <a:t>P</a:t>
            </a:r>
            <a:r>
              <a:rPr lang="en-US" sz="1800" b="1" dirty="0" smtClean="0">
                <a:solidFill>
                  <a:srgbClr val="002060"/>
                </a:solidFill>
              </a:rPr>
              <a:t>eriod</a:t>
            </a:r>
            <a:r>
              <a:rPr lang="en-US" sz="1800" b="1" dirty="0">
                <a:solidFill>
                  <a:srgbClr val="002060"/>
                </a:solidFill>
              </a:rPr>
              <a:t>.</a:t>
            </a:r>
            <a:endParaRPr lang="en-US" sz="1800" dirty="0">
              <a:solidFill>
                <a:srgbClr val="002060"/>
              </a:solidFill>
            </a:endParaRPr>
          </a:p>
          <a:p>
            <a:pPr marL="0" indent="0">
              <a:buNone/>
            </a:pPr>
            <a:r>
              <a:rPr lang="en-US" sz="1800" dirty="0">
                <a:solidFill>
                  <a:srgbClr val="002060"/>
                </a:solidFill>
              </a:rPr>
              <a:t> </a:t>
            </a:r>
            <a:r>
              <a:rPr lang="en-US" sz="1800" dirty="0" smtClean="0">
                <a:solidFill>
                  <a:srgbClr val="002060"/>
                </a:solidFill>
              </a:rPr>
              <a:t>	</a:t>
            </a:r>
            <a:r>
              <a:rPr lang="en-US" sz="1800" dirty="0" smtClean="0">
                <a:solidFill>
                  <a:srgbClr val="002060"/>
                </a:solidFill>
                <a:latin typeface="Arial" panose="020B0604020202020204" pitchFamily="34" charset="0"/>
                <a:cs typeface="Arial" panose="020B0604020202020204" pitchFamily="34" charset="0"/>
              </a:rPr>
              <a:t>When </a:t>
            </a:r>
            <a:r>
              <a:rPr lang="en-US" sz="1800" dirty="0">
                <a:solidFill>
                  <a:srgbClr val="002060"/>
                </a:solidFill>
                <a:latin typeface="Arial" panose="020B0604020202020204" pitchFamily="34" charset="0"/>
                <a:cs typeface="Arial" panose="020B0604020202020204" pitchFamily="34" charset="0"/>
              </a:rPr>
              <a:t>is Payment Due?</a:t>
            </a:r>
          </a:p>
          <a:p>
            <a:pPr marL="0" indent="0">
              <a:buNone/>
            </a:pPr>
            <a:r>
              <a:rPr lang="en-US" sz="1800" dirty="0" smtClean="0">
                <a:solidFill>
                  <a:srgbClr val="002060"/>
                </a:solidFill>
                <a:latin typeface="Arial" panose="020B0604020202020204" pitchFamily="34" charset="0"/>
                <a:cs typeface="Arial" panose="020B0604020202020204" pitchFamily="34" charset="0"/>
              </a:rPr>
              <a:t>	What </a:t>
            </a:r>
            <a:r>
              <a:rPr lang="en-US" sz="1800" dirty="0">
                <a:solidFill>
                  <a:srgbClr val="002060"/>
                </a:solidFill>
                <a:latin typeface="Arial" panose="020B0604020202020204" pitchFamily="34" charset="0"/>
                <a:cs typeface="Arial" panose="020B0604020202020204" pitchFamily="34" charset="0"/>
              </a:rPr>
              <a:t>should be filed</a:t>
            </a:r>
            <a:r>
              <a:rPr lang="en-US" sz="1800" dirty="0" smtClean="0">
                <a:solidFill>
                  <a:srgbClr val="002060"/>
                </a:solidFill>
                <a:latin typeface="Arial" panose="020B0604020202020204" pitchFamily="34" charset="0"/>
                <a:cs typeface="Arial" panose="020B0604020202020204" pitchFamily="34" charset="0"/>
              </a:rPr>
              <a:t>?</a:t>
            </a:r>
          </a:p>
          <a:p>
            <a:pPr marL="0" indent="0">
              <a:buNone/>
            </a:pPr>
            <a:endParaRPr lang="en-US" sz="1800" dirty="0" smtClean="0">
              <a:solidFill>
                <a:srgbClr val="002060"/>
              </a:solidFill>
              <a:latin typeface="Arial" panose="020B0604020202020204" pitchFamily="34" charset="0"/>
              <a:cs typeface="Arial" panose="020B0604020202020204" pitchFamily="34" charset="0"/>
            </a:endParaRPr>
          </a:p>
          <a:p>
            <a:pPr marL="0" indent="0">
              <a:buNone/>
            </a:pPr>
            <a:r>
              <a:rPr lang="en-US" sz="1800" b="1" dirty="0" smtClean="0">
                <a:solidFill>
                  <a:srgbClr val="002060"/>
                </a:solidFill>
                <a:latin typeface="Arial" panose="020B0604020202020204" pitchFamily="34" charset="0"/>
                <a:cs typeface="Arial" panose="020B0604020202020204" pitchFamily="34" charset="0"/>
              </a:rPr>
              <a:t>Guidelines Used:</a:t>
            </a:r>
            <a:endParaRPr lang="en-US" sz="1800" b="1" dirty="0">
              <a:solidFill>
                <a:srgbClr val="002060"/>
              </a:solidFill>
              <a:latin typeface="Arial" panose="020B0604020202020204" pitchFamily="34" charset="0"/>
              <a:cs typeface="Arial" panose="020B0604020202020204" pitchFamily="34" charset="0"/>
            </a:endParaRPr>
          </a:p>
          <a:p>
            <a:pPr marL="0" indent="0">
              <a:buNone/>
            </a:pPr>
            <a:endParaRPr lang="en-US" sz="1800" dirty="0">
              <a:solidFill>
                <a:srgbClr val="002060"/>
              </a:solidFill>
              <a:latin typeface="Arial" panose="020B0604020202020204" pitchFamily="34" charset="0"/>
              <a:cs typeface="Arial" panose="020B0604020202020204" pitchFamily="34" charset="0"/>
            </a:endParaRPr>
          </a:p>
          <a:p>
            <a:pPr lvl="1"/>
            <a:r>
              <a:rPr lang="en-US" sz="1800" dirty="0" smtClean="0">
                <a:solidFill>
                  <a:srgbClr val="002060"/>
                </a:solidFill>
                <a:latin typeface="Arial" panose="020B0604020202020204" pitchFamily="34" charset="0"/>
                <a:cs typeface="Arial" panose="020B0604020202020204" pitchFamily="34" charset="0"/>
              </a:rPr>
              <a:t>If </a:t>
            </a:r>
            <a:r>
              <a:rPr lang="en-US" sz="1800" dirty="0">
                <a:solidFill>
                  <a:srgbClr val="002060"/>
                </a:solidFill>
                <a:latin typeface="Arial" panose="020B0604020202020204" pitchFamily="34" charset="0"/>
                <a:cs typeface="Arial" panose="020B0604020202020204" pitchFamily="34" charset="0"/>
              </a:rPr>
              <a:t>claimant voluntarily returns to work or medical report releases claimant to work a new medical is needed.</a:t>
            </a:r>
          </a:p>
          <a:p>
            <a:pPr marL="0" indent="0">
              <a:buNone/>
            </a:pPr>
            <a:endParaRPr lang="en-US" sz="1800" dirty="0">
              <a:solidFill>
                <a:srgbClr val="002060"/>
              </a:solidFill>
              <a:latin typeface="Arial" panose="020B0604020202020204" pitchFamily="34" charset="0"/>
              <a:cs typeface="Arial" panose="020B0604020202020204" pitchFamily="34" charset="0"/>
            </a:endParaRPr>
          </a:p>
          <a:p>
            <a:pPr lvl="1"/>
            <a:r>
              <a:rPr lang="en-US" sz="1800" dirty="0">
                <a:solidFill>
                  <a:srgbClr val="002060"/>
                </a:solidFill>
                <a:latin typeface="Arial" panose="020B0604020202020204" pitchFamily="34" charset="0"/>
                <a:cs typeface="Arial" panose="020B0604020202020204" pitchFamily="34" charset="0"/>
              </a:rPr>
              <a:t>If medical report is present, follow direction of </a:t>
            </a:r>
            <a:r>
              <a:rPr lang="en-US" sz="1800" dirty="0" smtClean="0">
                <a:solidFill>
                  <a:srgbClr val="002060"/>
                </a:solidFill>
                <a:latin typeface="Arial" panose="020B0604020202020204" pitchFamily="34" charset="0"/>
                <a:cs typeface="Arial" panose="020B0604020202020204" pitchFamily="34" charset="0"/>
              </a:rPr>
              <a:t>medical.</a:t>
            </a:r>
            <a:endParaRPr lang="en-US" sz="1800" dirty="0">
              <a:solidFill>
                <a:srgbClr val="002060"/>
              </a:solidFill>
              <a:latin typeface="Arial" panose="020B0604020202020204" pitchFamily="34" charset="0"/>
              <a:cs typeface="Arial" panose="020B0604020202020204" pitchFamily="34" charset="0"/>
            </a:endParaRPr>
          </a:p>
          <a:p>
            <a:pPr marL="0" indent="0">
              <a:buNone/>
            </a:pPr>
            <a:r>
              <a:rPr lang="en-US" sz="1800" dirty="0">
                <a:solidFill>
                  <a:srgbClr val="002060"/>
                </a:solidFill>
                <a:latin typeface="Arial" panose="020B0604020202020204" pitchFamily="34" charset="0"/>
                <a:cs typeface="Arial" panose="020B0604020202020204" pitchFamily="34" charset="0"/>
              </a:rPr>
              <a:t>	Example: Medical from ER visit states o</a:t>
            </a:r>
            <a:r>
              <a:rPr lang="en-US" sz="1800" dirty="0" smtClean="0">
                <a:solidFill>
                  <a:srgbClr val="002060"/>
                </a:solidFill>
                <a:latin typeface="Arial" panose="020B0604020202020204" pitchFamily="34" charset="0"/>
                <a:cs typeface="Arial" panose="020B0604020202020204" pitchFamily="34" charset="0"/>
              </a:rPr>
              <a:t>ut </a:t>
            </a:r>
            <a:r>
              <a:rPr lang="en-US" sz="1800" dirty="0">
                <a:solidFill>
                  <a:srgbClr val="002060"/>
                </a:solidFill>
                <a:latin typeface="Arial" panose="020B0604020202020204" pitchFamily="34" charset="0"/>
                <a:cs typeface="Arial" panose="020B0604020202020204" pitchFamily="34" charset="0"/>
              </a:rPr>
              <a:t>o</a:t>
            </a:r>
            <a:r>
              <a:rPr lang="en-US" sz="1800" dirty="0" smtClean="0">
                <a:solidFill>
                  <a:srgbClr val="002060"/>
                </a:solidFill>
                <a:latin typeface="Arial" panose="020B0604020202020204" pitchFamily="34" charset="0"/>
                <a:cs typeface="Arial" panose="020B0604020202020204" pitchFamily="34" charset="0"/>
              </a:rPr>
              <a:t>f </a:t>
            </a:r>
            <a:r>
              <a:rPr lang="en-US" sz="1800" dirty="0">
                <a:solidFill>
                  <a:srgbClr val="002060"/>
                </a:solidFill>
                <a:latin typeface="Arial" panose="020B0604020202020204" pitchFamily="34" charset="0"/>
                <a:cs typeface="Arial" panose="020B0604020202020204" pitchFamily="34" charset="0"/>
              </a:rPr>
              <a:t>w</a:t>
            </a:r>
            <a:r>
              <a:rPr lang="en-US" sz="1800" dirty="0" smtClean="0">
                <a:solidFill>
                  <a:srgbClr val="002060"/>
                </a:solidFill>
                <a:latin typeface="Arial" panose="020B0604020202020204" pitchFamily="34" charset="0"/>
                <a:cs typeface="Arial" panose="020B0604020202020204" pitchFamily="34" charset="0"/>
              </a:rPr>
              <a:t>ork </a:t>
            </a:r>
            <a:r>
              <a:rPr lang="en-US" sz="1800" dirty="0">
                <a:solidFill>
                  <a:srgbClr val="002060"/>
                </a:solidFill>
                <a:latin typeface="Arial" panose="020B0604020202020204" pitchFamily="34" charset="0"/>
                <a:cs typeface="Arial" panose="020B0604020202020204" pitchFamily="34" charset="0"/>
              </a:rPr>
              <a:t>for 2 days follow up with </a:t>
            </a:r>
            <a:r>
              <a:rPr lang="en-US" sz="1800" dirty="0" smtClean="0">
                <a:solidFill>
                  <a:srgbClr val="002060"/>
                </a:solidFill>
                <a:latin typeface="Arial" panose="020B0604020202020204" pitchFamily="34" charset="0"/>
                <a:cs typeface="Arial" panose="020B0604020202020204" pitchFamily="34" charset="0"/>
              </a:rPr>
              <a:t>Orthopedic. 	Medical covers </a:t>
            </a:r>
            <a:r>
              <a:rPr lang="en-US" sz="1800" dirty="0">
                <a:solidFill>
                  <a:srgbClr val="002060"/>
                </a:solidFill>
                <a:latin typeface="Arial" panose="020B0604020202020204" pitchFamily="34" charset="0"/>
                <a:cs typeface="Arial" panose="020B0604020202020204" pitchFamily="34" charset="0"/>
              </a:rPr>
              <a:t>2 days </a:t>
            </a:r>
            <a:r>
              <a:rPr lang="en-US" sz="1800" dirty="0" smtClean="0">
                <a:solidFill>
                  <a:srgbClr val="002060"/>
                </a:solidFill>
                <a:latin typeface="Arial" panose="020B0604020202020204" pitchFamily="34" charset="0"/>
                <a:cs typeface="Arial" panose="020B0604020202020204" pitchFamily="34" charset="0"/>
              </a:rPr>
              <a:t>a </a:t>
            </a:r>
            <a:r>
              <a:rPr lang="en-US" sz="1800" dirty="0">
                <a:solidFill>
                  <a:srgbClr val="002060"/>
                </a:solidFill>
                <a:latin typeface="Arial" panose="020B0604020202020204" pitchFamily="34" charset="0"/>
                <a:cs typeface="Arial" panose="020B0604020202020204" pitchFamily="34" charset="0"/>
              </a:rPr>
              <a:t>new medical is needed.</a:t>
            </a:r>
          </a:p>
          <a:p>
            <a:pPr marL="0" indent="0">
              <a:buNone/>
            </a:pPr>
            <a:endParaRPr lang="en-US" sz="1800" dirty="0">
              <a:solidFill>
                <a:srgbClr val="002060"/>
              </a:solidFill>
              <a:latin typeface="Arial" panose="020B0604020202020204" pitchFamily="34" charset="0"/>
              <a:cs typeface="Arial" panose="020B0604020202020204" pitchFamily="34" charset="0"/>
            </a:endParaRPr>
          </a:p>
          <a:p>
            <a:pPr lvl="1"/>
            <a:r>
              <a:rPr lang="en-US" sz="1800" dirty="0">
                <a:solidFill>
                  <a:srgbClr val="002060"/>
                </a:solidFill>
              </a:rPr>
              <a:t>To determine timely first payment, the Board will be using 18 days from the Boards received date </a:t>
            </a:r>
            <a:r>
              <a:rPr lang="en-US" sz="1800" dirty="0" smtClean="0">
                <a:solidFill>
                  <a:srgbClr val="002060"/>
                </a:solidFill>
              </a:rPr>
              <a:t>of </a:t>
            </a:r>
            <a:r>
              <a:rPr lang="en-US" sz="1800" dirty="0">
                <a:solidFill>
                  <a:srgbClr val="002060"/>
                </a:solidFill>
              </a:rPr>
              <a:t>a </a:t>
            </a:r>
            <a:r>
              <a:rPr lang="en-US" sz="1800" dirty="0" smtClean="0">
                <a:solidFill>
                  <a:srgbClr val="002060"/>
                </a:solidFill>
              </a:rPr>
              <a:t>medical </a:t>
            </a:r>
            <a:r>
              <a:rPr lang="en-US" sz="1800" dirty="0">
                <a:solidFill>
                  <a:srgbClr val="002060"/>
                </a:solidFill>
              </a:rPr>
              <a:t>report which takes claimant out of work beyond the waiting </a:t>
            </a:r>
            <a:r>
              <a:rPr lang="en-US" sz="1800" dirty="0" smtClean="0">
                <a:solidFill>
                  <a:srgbClr val="002060"/>
                </a:solidFill>
              </a:rPr>
              <a:t>period.</a:t>
            </a:r>
            <a:endParaRPr lang="en-US" sz="1800" dirty="0">
              <a:solidFill>
                <a:srgbClr val="002060"/>
              </a:solidFill>
            </a:endParaRPr>
          </a:p>
          <a:p>
            <a:pPr marL="285750" indent="-285750">
              <a:lnSpc>
                <a:spcPct val="200000"/>
              </a:lnSpc>
            </a:pPr>
            <a:endParaRPr lang="en-US" sz="1400" dirty="0">
              <a:solidFill>
                <a:srgbClr val="002776"/>
              </a:solidFill>
            </a:endParaRPr>
          </a:p>
        </p:txBody>
      </p:sp>
    </p:spTree>
    <p:extLst>
      <p:ext uri="{BB962C8B-B14F-4D97-AF65-F5344CB8AC3E}">
        <p14:creationId xmlns:p14="http://schemas.microsoft.com/office/powerpoint/2010/main" val="22498424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9/8/15 &amp; 9/9/15</a:t>
            </a:r>
          </a:p>
        </p:txBody>
      </p:sp>
      <p:sp>
        <p:nvSpPr>
          <p:cNvPr id="4" name="Slide Number Placeholder 3"/>
          <p:cNvSpPr>
            <a:spLocks noGrp="1"/>
          </p:cNvSpPr>
          <p:nvPr>
            <p:ph type="sldNum" sz="quarter" idx="12"/>
          </p:nvPr>
        </p:nvSpPr>
        <p:spPr/>
        <p:txBody>
          <a:bodyPr/>
          <a:lstStyle/>
          <a:p>
            <a:fld id="{BB058067-43B8-4E0A-B575-A1270051252D}" type="slidenum">
              <a:rPr lang="en-US" smtClean="0"/>
              <a:pPr/>
              <a:t>6</a:t>
            </a:fld>
            <a:endParaRPr lang="en-US" dirty="0"/>
          </a:p>
        </p:txBody>
      </p:sp>
      <p:sp useBgFill="1">
        <p:nvSpPr>
          <p:cNvPr id="7" name="Title 1"/>
          <p:cNvSpPr>
            <a:spLocks noGrp="1"/>
          </p:cNvSpPr>
          <p:nvPr>
            <p:ph type="title"/>
          </p:nvPr>
        </p:nvSpPr>
        <p:spPr>
          <a:xfrm>
            <a:off x="83820" y="542303"/>
            <a:ext cx="6810375" cy="511582"/>
          </a:xfrm>
        </p:spPr>
        <p:txBody>
          <a:bodyPr>
            <a:normAutofit fontScale="90000"/>
          </a:bodyPr>
          <a:lstStyle/>
          <a:p>
            <a:r>
              <a:rPr lang="en-US" sz="2400" b="1" dirty="0" smtClean="0">
                <a:solidFill>
                  <a:srgbClr val="002D73"/>
                </a:solidFill>
              </a:rPr>
              <a:t>Scenario</a:t>
            </a:r>
            <a:r>
              <a:rPr lang="en-US" sz="2400" b="1" dirty="0">
                <a:solidFill>
                  <a:schemeClr val="accent1"/>
                </a:solidFill>
              </a:rPr>
              <a:t/>
            </a:r>
            <a:br>
              <a:rPr lang="en-US" sz="2400" b="1" dirty="0">
                <a:solidFill>
                  <a:schemeClr val="accent1"/>
                </a:solidFill>
              </a:rPr>
            </a:br>
            <a:endParaRPr lang="en-US" sz="1800" dirty="0">
              <a:solidFill>
                <a:srgbClr val="002D73"/>
              </a:solidFill>
            </a:endParaRPr>
          </a:p>
        </p:txBody>
      </p:sp>
      <p:sp>
        <p:nvSpPr>
          <p:cNvPr id="8" name="Content Placeholder 2"/>
          <p:cNvSpPr txBox="1">
            <a:spLocks/>
          </p:cNvSpPr>
          <p:nvPr/>
        </p:nvSpPr>
        <p:spPr>
          <a:xfrm>
            <a:off x="643890" y="878417"/>
            <a:ext cx="10001250" cy="805707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800" b="1" dirty="0" smtClean="0"/>
          </a:p>
          <a:p>
            <a:pPr marL="285750" indent="-285750">
              <a:lnSpc>
                <a:spcPct val="200000"/>
              </a:lnSpc>
            </a:pPr>
            <a:endParaRPr lang="en-US" sz="1400" dirty="0">
              <a:solidFill>
                <a:srgbClr val="002776"/>
              </a:solidFill>
            </a:endParaRPr>
          </a:p>
        </p:txBody>
      </p:sp>
      <p:sp>
        <p:nvSpPr>
          <p:cNvPr id="3" name="Rectangle 2"/>
          <p:cNvSpPr/>
          <p:nvPr/>
        </p:nvSpPr>
        <p:spPr>
          <a:xfrm>
            <a:off x="263471" y="1115878"/>
            <a:ext cx="11321512" cy="5324535"/>
          </a:xfrm>
          <a:prstGeom prst="rect">
            <a:avLst/>
          </a:prstGeom>
        </p:spPr>
        <p:txBody>
          <a:bodyPr wrap="square">
            <a:spAutoFit/>
          </a:bodyPr>
          <a:lstStyle/>
          <a:p>
            <a:endParaRPr lang="en-US" b="1"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r>
              <a:rPr lang="en-US" b="1"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Scenario 1:</a:t>
            </a:r>
          </a:p>
          <a:p>
            <a:r>
              <a:rPr lang="en-US" sz="1600" dirty="0" smtClean="0">
                <a:solidFill>
                  <a:srgbClr val="002060"/>
                </a:solidFill>
                <a:latin typeface="Arial" panose="020B0604020202020204" pitchFamily="34" charset="0"/>
                <a:ea typeface="Calibri" panose="020F0502020204030204" pitchFamily="34" charset="0"/>
                <a:cs typeface="Arial" panose="020B0604020202020204" pitchFamily="34" charset="0"/>
              </a:rPr>
              <a:t>The </a:t>
            </a: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claimant is injured on 3/9/15. Has 2 days of lost time 3/10/15 through 3/11/15 with a return to work date of 3/12/15.  Claimant loses an additional day on 3/20/15. Returns to work on 3/21/15. Claimant goes back out of work 4/9/15 through 4/23/15 with a return to work date of 4/24/15.  There is one medical report received for date of service 3/19/15 that states “total”.  Please advise if there is an indemnity payment required?</a:t>
            </a:r>
          </a:p>
          <a:p>
            <a:endParaRPr lang="en-US" sz="1600" dirty="0" smtClean="0">
              <a:solidFill>
                <a:srgbClr val="002060"/>
              </a:solidFill>
              <a:latin typeface="Arial" panose="020B0604020202020204" pitchFamily="34" charset="0"/>
              <a:ea typeface="Calibri" panose="020F0502020204030204" pitchFamily="34" charset="0"/>
              <a:cs typeface="Arial" panose="020B0604020202020204" pitchFamily="34" charset="0"/>
            </a:endParaRPr>
          </a:p>
          <a:p>
            <a:endParaRPr lang="en-US" sz="1600" dirty="0" smtClean="0">
              <a:solidFill>
                <a:srgbClr val="002060"/>
              </a:solidFill>
              <a:latin typeface="Arial" panose="020B0604020202020204" pitchFamily="34" charset="0"/>
              <a:ea typeface="Calibri" panose="020F0502020204030204" pitchFamily="34" charset="0"/>
              <a:cs typeface="Arial" panose="020B0604020202020204" pitchFamily="34" charset="0"/>
            </a:endParaRPr>
          </a:p>
          <a:p>
            <a:r>
              <a:rPr lang="en-US" sz="1600" b="1" dirty="0" smtClean="0">
                <a:solidFill>
                  <a:srgbClr val="002060"/>
                </a:solidFill>
                <a:latin typeface="Arial" panose="020B0604020202020204" pitchFamily="34" charset="0"/>
                <a:ea typeface="Calibri" panose="020F0502020204030204" pitchFamily="34" charset="0"/>
                <a:cs typeface="Arial" panose="020B0604020202020204" pitchFamily="34" charset="0"/>
              </a:rPr>
              <a:t>Reply to Scenario 1:</a:t>
            </a:r>
            <a:r>
              <a:rPr lang="en-US" sz="1600" b="1" dirty="0">
                <a:solidFill>
                  <a:srgbClr val="002060"/>
                </a:solidFill>
                <a:latin typeface="Arial" panose="020B0604020202020204" pitchFamily="34" charset="0"/>
                <a:ea typeface="Calibri" panose="020F0502020204030204" pitchFamily="34" charset="0"/>
                <a:cs typeface="Arial" panose="020B0604020202020204" pitchFamily="34" charset="0"/>
              </a:rPr>
              <a:t> </a:t>
            </a:r>
          </a:p>
          <a:p>
            <a:r>
              <a:rPr lang="en-US" sz="1600" dirty="0" smtClean="0">
                <a:solidFill>
                  <a:srgbClr val="002060"/>
                </a:solidFill>
                <a:latin typeface="Arial" panose="020B0604020202020204" pitchFamily="34" charset="0"/>
                <a:ea typeface="Calibri" panose="020F0502020204030204" pitchFamily="34" charset="0"/>
                <a:cs typeface="Arial" panose="020B0604020202020204" pitchFamily="34" charset="0"/>
              </a:rPr>
              <a:t>No. Indemnity </a:t>
            </a: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Payment would not be due as the claimant voluntarily returned himself to work on 3/21/15 when the medical report of 3/20/15 stated he was total. A new medical would be needed stating the claimant is disabled and out of work beyond the waiting period, in order for an indemnity payment to be due. </a:t>
            </a:r>
          </a:p>
          <a:p>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 </a:t>
            </a:r>
            <a:endParaRPr lang="en-US" sz="1600" dirty="0" smtClean="0">
              <a:solidFill>
                <a:srgbClr val="002060"/>
              </a:solidFill>
              <a:latin typeface="Arial" panose="020B0604020202020204" pitchFamily="34" charset="0"/>
              <a:ea typeface="Calibri" panose="020F0502020204030204" pitchFamily="34" charset="0"/>
              <a:cs typeface="Arial" panose="020B0604020202020204" pitchFamily="34" charset="0"/>
            </a:endParaRPr>
          </a:p>
          <a:p>
            <a:endParaRPr lang="en-US" sz="1600" dirty="0" smtClean="0">
              <a:solidFill>
                <a:srgbClr val="002060"/>
              </a:solidFill>
              <a:latin typeface="Arial" panose="020B0604020202020204" pitchFamily="34" charset="0"/>
              <a:ea typeface="Calibri" panose="020F0502020204030204" pitchFamily="34" charset="0"/>
              <a:cs typeface="Arial" panose="020B0604020202020204" pitchFamily="34" charset="0"/>
            </a:endParaRPr>
          </a:p>
          <a:p>
            <a:r>
              <a:rPr lang="en-US" sz="1600" b="1" dirty="0" smtClean="0">
                <a:solidFill>
                  <a:srgbClr val="002060"/>
                </a:solidFill>
                <a:latin typeface="Arial" panose="020B0604020202020204" pitchFamily="34" charset="0"/>
                <a:ea typeface="Calibri" panose="020F0502020204030204" pitchFamily="34" charset="0"/>
                <a:cs typeface="Arial" panose="020B0604020202020204" pitchFamily="34" charset="0"/>
              </a:rPr>
              <a:t>How to File for Scenario 1:</a:t>
            </a:r>
            <a:endParaRPr lang="en-US" sz="1600" b="1" dirty="0">
              <a:solidFill>
                <a:srgbClr val="002060"/>
              </a:solidFill>
              <a:latin typeface="Arial" panose="020B0604020202020204" pitchFamily="34" charset="0"/>
              <a:ea typeface="Calibri" panose="020F0502020204030204" pitchFamily="34" charset="0"/>
              <a:cs typeface="Arial" panose="020B0604020202020204" pitchFamily="34" charset="0"/>
            </a:endParaRPr>
          </a:p>
          <a:p>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The carrier would file the </a:t>
            </a:r>
            <a:r>
              <a:rPr lang="en-US" sz="1600" dirty="0" smtClean="0">
                <a:solidFill>
                  <a:srgbClr val="002060"/>
                </a:solidFill>
                <a:latin typeface="Arial" panose="020B0604020202020204" pitchFamily="34" charset="0"/>
                <a:ea typeface="Calibri" panose="020F0502020204030204" pitchFamily="34" charset="0"/>
                <a:cs typeface="Arial" panose="020B0604020202020204" pitchFamily="34" charset="0"/>
              </a:rPr>
              <a:t>FROI-00 </a:t>
            </a: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Medical only with an Initial Date of Disability as 3/10/15 and an Initial Return to Work Date as 3/12/15. Once lost time goes beyond the waiting period the carrier would file a </a:t>
            </a:r>
            <a:r>
              <a:rPr lang="en-US" sz="1600" dirty="0" smtClean="0">
                <a:solidFill>
                  <a:srgbClr val="002060"/>
                </a:solidFill>
                <a:latin typeface="Arial" panose="020B0604020202020204" pitchFamily="34" charset="0"/>
                <a:ea typeface="Calibri" panose="020F0502020204030204" pitchFamily="34" charset="0"/>
                <a:cs typeface="Arial" panose="020B0604020202020204" pitchFamily="34" charset="0"/>
              </a:rPr>
              <a:t>SROI-PD </a:t>
            </a: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with a claim type code of </a:t>
            </a:r>
            <a:r>
              <a:rPr lang="en-US" sz="1600" dirty="0" smtClean="0">
                <a:solidFill>
                  <a:srgbClr val="002060"/>
                </a:solidFill>
                <a:latin typeface="Arial" panose="020B0604020202020204" pitchFamily="34" charset="0"/>
                <a:ea typeface="Calibri" panose="020F0502020204030204" pitchFamily="34" charset="0"/>
                <a:cs typeface="Arial" panose="020B0604020202020204" pitchFamily="34" charset="0"/>
              </a:rPr>
              <a:t>Indemnity; </a:t>
            </a: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and a Partial Denial Reason (DN0294) of </a:t>
            </a:r>
            <a:r>
              <a:rPr lang="en-US" sz="1600" dirty="0" smtClean="0">
                <a:solidFill>
                  <a:srgbClr val="002060"/>
                </a:solidFill>
                <a:latin typeface="Arial" panose="020B0604020202020204" pitchFamily="34" charset="0"/>
                <a:ea typeface="Calibri" panose="020F0502020204030204" pitchFamily="34" charset="0"/>
                <a:cs typeface="Arial" panose="020B0604020202020204" pitchFamily="34" charset="0"/>
              </a:rPr>
              <a:t>A, </a:t>
            </a: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and include Denial Reason Narrative (DN0197) of “Medical is present indicating claimant is out of work for 7 or less days and no further medical of disability beyond the waiting period received.” Once the </a:t>
            </a:r>
            <a:r>
              <a:rPr lang="en-US" sz="1600" dirty="0" smtClean="0">
                <a:solidFill>
                  <a:srgbClr val="002060"/>
                </a:solidFill>
                <a:latin typeface="Arial" panose="020B0604020202020204" pitchFamily="34" charset="0"/>
                <a:ea typeface="Calibri" panose="020F0502020204030204" pitchFamily="34" charset="0"/>
                <a:cs typeface="Arial" panose="020B0604020202020204" pitchFamily="34" charset="0"/>
              </a:rPr>
              <a:t>SROI-PD </a:t>
            </a: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is filed, these data elements should be populated with the latest </a:t>
            </a:r>
            <a:r>
              <a:rPr lang="en-US" sz="1600" dirty="0" smtClean="0">
                <a:solidFill>
                  <a:srgbClr val="002060"/>
                </a:solidFill>
                <a:latin typeface="Arial" panose="020B0604020202020204" pitchFamily="34" charset="0"/>
                <a:ea typeface="Calibri" panose="020F0502020204030204" pitchFamily="34" charset="0"/>
                <a:cs typeface="Arial" panose="020B0604020202020204" pitchFamily="34" charset="0"/>
              </a:rPr>
              <a:t>dates: </a:t>
            </a:r>
            <a:r>
              <a:rPr lang="en-US" sz="1600" dirty="0">
                <a:solidFill>
                  <a:srgbClr val="002060"/>
                </a:solidFill>
                <a:latin typeface="Arial" panose="020B0604020202020204" pitchFamily="34" charset="0"/>
                <a:ea typeface="Calibri" panose="020F0502020204030204" pitchFamily="34" charset="0"/>
                <a:cs typeface="Arial" panose="020B0604020202020204" pitchFamily="34" charset="0"/>
              </a:rPr>
              <a:t>Current Date Disability Began (DN0144), Current Last Day Worked (DN0145), and Latest Return To Work Status Date (DN0072).</a:t>
            </a:r>
            <a:endParaRPr lang="en-US"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567214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9/8/15 &amp; 9/9/15</a:t>
            </a:r>
          </a:p>
        </p:txBody>
      </p:sp>
      <p:sp>
        <p:nvSpPr>
          <p:cNvPr id="4" name="Slide Number Placeholder 3"/>
          <p:cNvSpPr>
            <a:spLocks noGrp="1"/>
          </p:cNvSpPr>
          <p:nvPr>
            <p:ph type="sldNum" sz="quarter" idx="12"/>
          </p:nvPr>
        </p:nvSpPr>
        <p:spPr/>
        <p:txBody>
          <a:bodyPr/>
          <a:lstStyle/>
          <a:p>
            <a:fld id="{BB058067-43B8-4E0A-B575-A1270051252D}" type="slidenum">
              <a:rPr lang="en-US" smtClean="0"/>
              <a:pPr/>
              <a:t>7</a:t>
            </a:fld>
            <a:endParaRPr lang="en-US" dirty="0"/>
          </a:p>
        </p:txBody>
      </p:sp>
      <p:sp useBgFill="1">
        <p:nvSpPr>
          <p:cNvPr id="7" name="Title 1"/>
          <p:cNvSpPr>
            <a:spLocks noGrp="1"/>
          </p:cNvSpPr>
          <p:nvPr>
            <p:ph type="title"/>
          </p:nvPr>
        </p:nvSpPr>
        <p:spPr>
          <a:xfrm>
            <a:off x="83820" y="542303"/>
            <a:ext cx="6810375" cy="511582"/>
          </a:xfrm>
        </p:spPr>
        <p:txBody>
          <a:bodyPr>
            <a:normAutofit fontScale="90000"/>
          </a:bodyPr>
          <a:lstStyle/>
          <a:p>
            <a:r>
              <a:rPr lang="en-US" sz="2400" b="1" dirty="0" smtClean="0">
                <a:solidFill>
                  <a:srgbClr val="002D73"/>
                </a:solidFill>
              </a:rPr>
              <a:t>Scenario</a:t>
            </a:r>
            <a:r>
              <a:rPr lang="en-US" sz="2400" b="1" dirty="0">
                <a:solidFill>
                  <a:schemeClr val="accent1"/>
                </a:solidFill>
              </a:rPr>
              <a:t/>
            </a:r>
            <a:br>
              <a:rPr lang="en-US" sz="2400" b="1" dirty="0">
                <a:solidFill>
                  <a:schemeClr val="accent1"/>
                </a:solidFill>
              </a:rPr>
            </a:br>
            <a:endParaRPr lang="en-US" sz="1800" dirty="0">
              <a:solidFill>
                <a:srgbClr val="002D73"/>
              </a:solidFill>
            </a:endParaRPr>
          </a:p>
        </p:txBody>
      </p:sp>
      <p:sp>
        <p:nvSpPr>
          <p:cNvPr id="8" name="Content Placeholder 2"/>
          <p:cNvSpPr txBox="1">
            <a:spLocks/>
          </p:cNvSpPr>
          <p:nvPr/>
        </p:nvSpPr>
        <p:spPr>
          <a:xfrm>
            <a:off x="643890" y="878417"/>
            <a:ext cx="10001250" cy="805707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800" b="1" dirty="0" smtClean="0"/>
          </a:p>
          <a:p>
            <a:pPr marL="285750" indent="-285750">
              <a:lnSpc>
                <a:spcPct val="200000"/>
              </a:lnSpc>
            </a:pPr>
            <a:endParaRPr lang="en-US" sz="1400" dirty="0">
              <a:solidFill>
                <a:srgbClr val="002776"/>
              </a:solidFill>
            </a:endParaRPr>
          </a:p>
        </p:txBody>
      </p:sp>
      <p:sp>
        <p:nvSpPr>
          <p:cNvPr id="3" name="Rectangle 2"/>
          <p:cNvSpPr/>
          <p:nvPr/>
        </p:nvSpPr>
        <p:spPr>
          <a:xfrm>
            <a:off x="263471" y="1115878"/>
            <a:ext cx="11321512" cy="5078313"/>
          </a:xfrm>
          <a:prstGeom prst="rect">
            <a:avLst/>
          </a:prstGeom>
        </p:spPr>
        <p:txBody>
          <a:bodyPr wrap="square">
            <a:spAutoFit/>
          </a:bodyPr>
          <a:lstStyle/>
          <a:p>
            <a:r>
              <a:rPr lang="en-US" b="1"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Scenario 2:</a:t>
            </a:r>
          </a:p>
          <a:p>
            <a:r>
              <a:rPr lang="en-US" sz="1600" dirty="0">
                <a:solidFill>
                  <a:srgbClr val="002060"/>
                </a:solidFill>
                <a:latin typeface="Arial" panose="020B0604020202020204" pitchFamily="34" charset="0"/>
                <a:cs typeface="Arial" panose="020B0604020202020204" pitchFamily="34" charset="0"/>
              </a:rPr>
              <a:t>The claimant becomes injured on 8/1/15 and is out of work beginning 8/2/15.   A medical note is produced on 8/2/15 excusing the employee for 3 days and releases </a:t>
            </a:r>
            <a:r>
              <a:rPr lang="en-US" sz="1600" dirty="0" smtClean="0">
                <a:solidFill>
                  <a:srgbClr val="002060"/>
                </a:solidFill>
                <a:latin typeface="Arial" panose="020B0604020202020204" pitchFamily="34" charset="0"/>
                <a:cs typeface="Arial" panose="020B0604020202020204" pitchFamily="34" charset="0"/>
              </a:rPr>
              <a:t>him </a:t>
            </a:r>
            <a:r>
              <a:rPr lang="en-US" sz="1600" dirty="0">
                <a:solidFill>
                  <a:srgbClr val="002060"/>
                </a:solidFill>
                <a:latin typeface="Arial" panose="020B0604020202020204" pitchFamily="34" charset="0"/>
                <a:cs typeface="Arial" panose="020B0604020202020204" pitchFamily="34" charset="0"/>
              </a:rPr>
              <a:t>back to work on 8/5/15 (within the waiting period).  The claimant does not return to work on 8/5/15 as previously </a:t>
            </a:r>
            <a:r>
              <a:rPr lang="en-US" sz="1600" dirty="0" smtClean="0">
                <a:solidFill>
                  <a:srgbClr val="002060"/>
                </a:solidFill>
                <a:latin typeface="Arial" panose="020B0604020202020204" pitchFamily="34" charset="0"/>
                <a:cs typeface="Arial" panose="020B0604020202020204" pitchFamily="34" charset="0"/>
              </a:rPr>
              <a:t>directed, but claimant calls to say he has </a:t>
            </a:r>
            <a:r>
              <a:rPr lang="en-US" sz="1600" dirty="0">
                <a:solidFill>
                  <a:srgbClr val="002060"/>
                </a:solidFill>
                <a:latin typeface="Arial" panose="020B0604020202020204" pitchFamily="34" charset="0"/>
                <a:cs typeface="Arial" panose="020B0604020202020204" pitchFamily="34" charset="0"/>
              </a:rPr>
              <a:t>another visit scheduled for 8/12/15.  Based on the original note dated 8/2/15 releasing the claimant back to work within the waiting period would payment still be owed because they did not return?  </a:t>
            </a:r>
          </a:p>
          <a:p>
            <a:r>
              <a:rPr lang="en-US" sz="1600" dirty="0">
                <a:solidFill>
                  <a:srgbClr val="002060"/>
                </a:solidFill>
                <a:latin typeface="Arial" panose="020B0604020202020204" pitchFamily="34" charset="0"/>
                <a:cs typeface="Arial" panose="020B0604020202020204" pitchFamily="34" charset="0"/>
              </a:rPr>
              <a:t> </a:t>
            </a:r>
            <a:endParaRPr lang="en-US" sz="1600" dirty="0" smtClean="0">
              <a:solidFill>
                <a:srgbClr val="002060"/>
              </a:solidFill>
              <a:latin typeface="Arial" panose="020B0604020202020204" pitchFamily="34" charset="0"/>
              <a:cs typeface="Arial" panose="020B0604020202020204" pitchFamily="34" charset="0"/>
            </a:endParaRPr>
          </a:p>
          <a:p>
            <a:endParaRPr lang="en-US" sz="1600" dirty="0" smtClean="0">
              <a:solidFill>
                <a:srgbClr val="002060"/>
              </a:solidFill>
              <a:latin typeface="Arial" panose="020B0604020202020204" pitchFamily="34" charset="0"/>
              <a:cs typeface="Arial" panose="020B0604020202020204" pitchFamily="34" charset="0"/>
            </a:endParaRPr>
          </a:p>
          <a:p>
            <a:r>
              <a:rPr lang="en-US" sz="1600" b="1" dirty="0" smtClean="0">
                <a:solidFill>
                  <a:srgbClr val="002060"/>
                </a:solidFill>
                <a:latin typeface="Arial" panose="020B0604020202020204" pitchFamily="34" charset="0"/>
                <a:cs typeface="Arial" panose="020B0604020202020204" pitchFamily="34" charset="0"/>
              </a:rPr>
              <a:t>Reply to Scenario 2:</a:t>
            </a:r>
            <a:endParaRPr lang="en-US" sz="1600" b="1" dirty="0">
              <a:solidFill>
                <a:srgbClr val="002060"/>
              </a:solidFill>
              <a:latin typeface="Arial" panose="020B0604020202020204" pitchFamily="34" charset="0"/>
              <a:cs typeface="Arial" panose="020B0604020202020204" pitchFamily="34" charset="0"/>
            </a:endParaRPr>
          </a:p>
          <a:p>
            <a:r>
              <a:rPr lang="en-US" sz="1600" dirty="0" smtClean="0">
                <a:solidFill>
                  <a:srgbClr val="002060"/>
                </a:solidFill>
                <a:latin typeface="Arial" panose="020B0604020202020204" pitchFamily="34" charset="0"/>
                <a:cs typeface="Arial" panose="020B0604020202020204" pitchFamily="34" charset="0"/>
              </a:rPr>
              <a:t>No. Indemnity </a:t>
            </a:r>
            <a:r>
              <a:rPr lang="en-US" sz="1600" dirty="0">
                <a:solidFill>
                  <a:srgbClr val="002060"/>
                </a:solidFill>
                <a:latin typeface="Arial" panose="020B0604020202020204" pitchFamily="34" charset="0"/>
                <a:cs typeface="Arial" panose="020B0604020202020204" pitchFamily="34" charset="0"/>
              </a:rPr>
              <a:t>Payment would not be due as the medical note returned the claimant to work on </a:t>
            </a:r>
            <a:r>
              <a:rPr lang="en-US" sz="1600" dirty="0" smtClean="0">
                <a:solidFill>
                  <a:srgbClr val="002060"/>
                </a:solidFill>
                <a:latin typeface="Arial" panose="020B0604020202020204" pitchFamily="34" charset="0"/>
                <a:cs typeface="Arial" panose="020B0604020202020204" pitchFamily="34" charset="0"/>
              </a:rPr>
              <a:t>8/5/15, </a:t>
            </a:r>
            <a:r>
              <a:rPr lang="en-US" sz="1600" dirty="0">
                <a:solidFill>
                  <a:srgbClr val="002060"/>
                </a:solidFill>
                <a:latin typeface="Arial" panose="020B0604020202020204" pitchFamily="34" charset="0"/>
                <a:cs typeface="Arial" panose="020B0604020202020204" pitchFamily="34" charset="0"/>
              </a:rPr>
              <a:t>which was within the waiting period. </a:t>
            </a:r>
            <a:r>
              <a:rPr lang="en-US" sz="1600" dirty="0" smtClean="0">
                <a:solidFill>
                  <a:srgbClr val="002060"/>
                </a:solidFill>
                <a:latin typeface="Arial" panose="020B0604020202020204" pitchFamily="34" charset="0"/>
                <a:cs typeface="Arial" panose="020B0604020202020204" pitchFamily="34" charset="0"/>
              </a:rPr>
              <a:t>In order for the claimant to collect indemnity benefits, he must provide a new medical stating that he is disabled and out of work beyond the waiting period.</a:t>
            </a:r>
          </a:p>
          <a:p>
            <a:r>
              <a:rPr lang="en-US" sz="1600" dirty="0">
                <a:solidFill>
                  <a:srgbClr val="002060"/>
                </a:solidFill>
                <a:latin typeface="Arial" panose="020B0604020202020204" pitchFamily="34" charset="0"/>
                <a:cs typeface="Arial" panose="020B0604020202020204" pitchFamily="34" charset="0"/>
              </a:rPr>
              <a:t> </a:t>
            </a:r>
            <a:endParaRPr lang="en-US" sz="1600" dirty="0" smtClean="0">
              <a:solidFill>
                <a:srgbClr val="002060"/>
              </a:solidFill>
              <a:latin typeface="Arial" panose="020B0604020202020204" pitchFamily="34" charset="0"/>
              <a:cs typeface="Arial" panose="020B0604020202020204" pitchFamily="34" charset="0"/>
            </a:endParaRPr>
          </a:p>
          <a:p>
            <a:endParaRPr lang="en-US" sz="1600" dirty="0" smtClean="0">
              <a:solidFill>
                <a:srgbClr val="002060"/>
              </a:solidFill>
              <a:latin typeface="Arial" panose="020B0604020202020204" pitchFamily="34" charset="0"/>
              <a:cs typeface="Arial" panose="020B0604020202020204" pitchFamily="34" charset="0"/>
            </a:endParaRPr>
          </a:p>
          <a:p>
            <a:r>
              <a:rPr lang="en-US" sz="1600" b="1" dirty="0" smtClean="0">
                <a:solidFill>
                  <a:srgbClr val="002060"/>
                </a:solidFill>
                <a:latin typeface="Arial" panose="020B0604020202020204" pitchFamily="34" charset="0"/>
                <a:cs typeface="Arial" panose="020B0604020202020204" pitchFamily="34" charset="0"/>
              </a:rPr>
              <a:t>How to file for Scenario 2:</a:t>
            </a:r>
            <a:endParaRPr lang="en-US" sz="1600" b="1" dirty="0">
              <a:solidFill>
                <a:srgbClr val="002060"/>
              </a:solidFill>
              <a:latin typeface="Arial" panose="020B0604020202020204" pitchFamily="34" charset="0"/>
              <a:cs typeface="Arial" panose="020B0604020202020204" pitchFamily="34" charset="0"/>
            </a:endParaRPr>
          </a:p>
          <a:p>
            <a:r>
              <a:rPr lang="en-US" sz="1600" dirty="0">
                <a:solidFill>
                  <a:srgbClr val="002060"/>
                </a:solidFill>
                <a:latin typeface="Arial" panose="020B0604020202020204" pitchFamily="34" charset="0"/>
                <a:cs typeface="Arial" panose="020B0604020202020204" pitchFamily="34" charset="0"/>
              </a:rPr>
              <a:t>The carrier would file the </a:t>
            </a:r>
            <a:r>
              <a:rPr lang="en-US" sz="1600" dirty="0" smtClean="0">
                <a:solidFill>
                  <a:srgbClr val="002060"/>
                </a:solidFill>
                <a:latin typeface="Arial" panose="020B0604020202020204" pitchFamily="34" charset="0"/>
                <a:cs typeface="Arial" panose="020B0604020202020204" pitchFamily="34" charset="0"/>
              </a:rPr>
              <a:t>FROI-00 </a:t>
            </a:r>
            <a:r>
              <a:rPr lang="en-US" sz="1600" dirty="0">
                <a:solidFill>
                  <a:srgbClr val="002060"/>
                </a:solidFill>
                <a:latin typeface="Arial" panose="020B0604020202020204" pitchFamily="34" charset="0"/>
                <a:cs typeface="Arial" panose="020B0604020202020204" pitchFamily="34" charset="0"/>
              </a:rPr>
              <a:t>Medical only with an Initial Date of Disability of 8/2/15. Once lost time goes beyond the waiting period the carrier would file a </a:t>
            </a:r>
            <a:r>
              <a:rPr lang="en-US" sz="1600" dirty="0" smtClean="0">
                <a:solidFill>
                  <a:srgbClr val="002060"/>
                </a:solidFill>
                <a:latin typeface="Arial" panose="020B0604020202020204" pitchFamily="34" charset="0"/>
                <a:cs typeface="Arial" panose="020B0604020202020204" pitchFamily="34" charset="0"/>
              </a:rPr>
              <a:t>SROI-PD </a:t>
            </a:r>
            <a:r>
              <a:rPr lang="en-US" sz="1600" dirty="0">
                <a:solidFill>
                  <a:srgbClr val="002060"/>
                </a:solidFill>
                <a:latin typeface="Arial" panose="020B0604020202020204" pitchFamily="34" charset="0"/>
                <a:cs typeface="Arial" panose="020B0604020202020204" pitchFamily="34" charset="0"/>
              </a:rPr>
              <a:t>with a claim type code of Indemnity and a Partial Denial Reason (DN0294) of A and include a Denial Reason Narrative (DN0197) of “Medical is present indicating claimant is out of work for 7 or less days and no further medical of disability beyond the waiting period received.”</a:t>
            </a:r>
          </a:p>
          <a:p>
            <a:r>
              <a:rPr lang="en-US" dirty="0"/>
              <a:t> </a:t>
            </a:r>
          </a:p>
        </p:txBody>
      </p:sp>
    </p:spTree>
    <p:extLst>
      <p:ext uri="{BB962C8B-B14F-4D97-AF65-F5344CB8AC3E}">
        <p14:creationId xmlns:p14="http://schemas.microsoft.com/office/powerpoint/2010/main" val="29177250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9/8/15 &amp; 9/9/15</a:t>
            </a:r>
          </a:p>
        </p:txBody>
      </p:sp>
      <p:sp>
        <p:nvSpPr>
          <p:cNvPr id="4" name="Slide Number Placeholder 3"/>
          <p:cNvSpPr>
            <a:spLocks noGrp="1"/>
          </p:cNvSpPr>
          <p:nvPr>
            <p:ph type="sldNum" sz="quarter" idx="12"/>
          </p:nvPr>
        </p:nvSpPr>
        <p:spPr/>
        <p:txBody>
          <a:bodyPr/>
          <a:lstStyle/>
          <a:p>
            <a:fld id="{BB058067-43B8-4E0A-B575-A1270051252D}" type="slidenum">
              <a:rPr lang="en-US" smtClean="0"/>
              <a:pPr/>
              <a:t>8</a:t>
            </a:fld>
            <a:endParaRPr lang="en-US" dirty="0"/>
          </a:p>
        </p:txBody>
      </p:sp>
      <p:sp useBgFill="1">
        <p:nvSpPr>
          <p:cNvPr id="7" name="Title 1"/>
          <p:cNvSpPr>
            <a:spLocks noGrp="1"/>
          </p:cNvSpPr>
          <p:nvPr>
            <p:ph type="title"/>
          </p:nvPr>
        </p:nvSpPr>
        <p:spPr>
          <a:xfrm>
            <a:off x="83820" y="542303"/>
            <a:ext cx="6810375" cy="511582"/>
          </a:xfrm>
        </p:spPr>
        <p:txBody>
          <a:bodyPr>
            <a:normAutofit fontScale="90000"/>
          </a:bodyPr>
          <a:lstStyle/>
          <a:p>
            <a:r>
              <a:rPr lang="en-US" sz="2400" b="1" dirty="0" smtClean="0">
                <a:solidFill>
                  <a:srgbClr val="002D73"/>
                </a:solidFill>
              </a:rPr>
              <a:t>Scenario</a:t>
            </a:r>
            <a:r>
              <a:rPr lang="en-US" sz="2400" b="1" dirty="0">
                <a:solidFill>
                  <a:schemeClr val="accent1"/>
                </a:solidFill>
              </a:rPr>
              <a:t/>
            </a:r>
            <a:br>
              <a:rPr lang="en-US" sz="2400" b="1" dirty="0">
                <a:solidFill>
                  <a:schemeClr val="accent1"/>
                </a:solidFill>
              </a:rPr>
            </a:br>
            <a:endParaRPr lang="en-US" sz="1800" dirty="0">
              <a:solidFill>
                <a:srgbClr val="002D73"/>
              </a:solidFill>
            </a:endParaRPr>
          </a:p>
        </p:txBody>
      </p:sp>
      <p:sp>
        <p:nvSpPr>
          <p:cNvPr id="8" name="Content Placeholder 2"/>
          <p:cNvSpPr txBox="1">
            <a:spLocks/>
          </p:cNvSpPr>
          <p:nvPr/>
        </p:nvSpPr>
        <p:spPr>
          <a:xfrm>
            <a:off x="643890" y="878417"/>
            <a:ext cx="10001250" cy="805707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800" b="1" dirty="0" smtClean="0"/>
          </a:p>
          <a:p>
            <a:pPr marL="285750" indent="-285750">
              <a:lnSpc>
                <a:spcPct val="200000"/>
              </a:lnSpc>
            </a:pPr>
            <a:endParaRPr lang="en-US" sz="1400" dirty="0">
              <a:solidFill>
                <a:srgbClr val="002776"/>
              </a:solidFill>
            </a:endParaRPr>
          </a:p>
        </p:txBody>
      </p:sp>
      <p:sp>
        <p:nvSpPr>
          <p:cNvPr id="3" name="Rectangle 2"/>
          <p:cNvSpPr/>
          <p:nvPr/>
        </p:nvSpPr>
        <p:spPr>
          <a:xfrm>
            <a:off x="263471" y="1115878"/>
            <a:ext cx="11321512" cy="4093428"/>
          </a:xfrm>
          <a:prstGeom prst="rect">
            <a:avLst/>
          </a:prstGeom>
        </p:spPr>
        <p:txBody>
          <a:bodyPr wrap="square">
            <a:spAutoFit/>
          </a:bodyPr>
          <a:lstStyle/>
          <a:p>
            <a:endParaRPr lang="en-US" dirty="0" smtClean="0">
              <a:solidFill>
                <a:srgbClr val="0070C0"/>
              </a:solidFill>
              <a:latin typeface="Calibri" panose="020F0502020204030204" pitchFamily="34" charset="0"/>
              <a:ea typeface="Calibri" panose="020F0502020204030204" pitchFamily="34" charset="0"/>
              <a:cs typeface="Times New Roman" panose="02020603050405020304" pitchFamily="18" charset="0"/>
            </a:endParaRPr>
          </a:p>
          <a:p>
            <a:r>
              <a:rPr lang="en-US" dirty="0"/>
              <a:t> </a:t>
            </a:r>
            <a:r>
              <a:rPr lang="en-US" dirty="0" err="1" smtClean="0">
                <a:solidFill>
                  <a:srgbClr val="002060"/>
                </a:solidFill>
              </a:rPr>
              <a:t>Con’t</a:t>
            </a:r>
            <a:r>
              <a:rPr lang="en-US" dirty="0" smtClean="0">
                <a:solidFill>
                  <a:srgbClr val="002060"/>
                </a:solidFill>
              </a:rPr>
              <a:t> Scenario 2:</a:t>
            </a:r>
            <a:endParaRPr lang="en-US" dirty="0">
              <a:solidFill>
                <a:srgbClr val="002060"/>
              </a:solidFill>
            </a:endParaRPr>
          </a:p>
          <a:p>
            <a:r>
              <a:rPr lang="en-US" sz="1600" dirty="0">
                <a:solidFill>
                  <a:srgbClr val="002060"/>
                </a:solidFill>
                <a:latin typeface="Arial" panose="020B0604020202020204" pitchFamily="34" charset="0"/>
                <a:cs typeface="Arial" panose="020B0604020202020204" pitchFamily="34" charset="0"/>
              </a:rPr>
              <a:t>Claimant returns to physician on 8/12/15. Medical indicates claimant is totally disabled and out of work until 9/1/15. Medical received at the Board on 8/24/15. Would payment be due and if so, when?</a:t>
            </a:r>
          </a:p>
          <a:p>
            <a:r>
              <a:rPr lang="en-US" sz="1600" dirty="0">
                <a:solidFill>
                  <a:srgbClr val="002060"/>
                </a:solidFill>
                <a:latin typeface="Arial" panose="020B0604020202020204" pitchFamily="34" charset="0"/>
                <a:cs typeface="Arial" panose="020B0604020202020204" pitchFamily="34" charset="0"/>
              </a:rPr>
              <a:t> </a:t>
            </a:r>
            <a:endParaRPr lang="en-US" sz="1600" dirty="0" smtClean="0">
              <a:solidFill>
                <a:srgbClr val="002060"/>
              </a:solidFill>
              <a:latin typeface="Arial" panose="020B0604020202020204" pitchFamily="34" charset="0"/>
              <a:cs typeface="Arial" panose="020B0604020202020204" pitchFamily="34" charset="0"/>
            </a:endParaRPr>
          </a:p>
          <a:p>
            <a:endParaRPr lang="en-US" sz="1600" dirty="0" smtClean="0">
              <a:solidFill>
                <a:srgbClr val="002060"/>
              </a:solidFill>
              <a:latin typeface="Arial" panose="020B0604020202020204" pitchFamily="34" charset="0"/>
              <a:cs typeface="Arial" panose="020B0604020202020204" pitchFamily="34" charset="0"/>
            </a:endParaRPr>
          </a:p>
          <a:p>
            <a:r>
              <a:rPr lang="en-US" sz="1600" b="1" dirty="0" smtClean="0">
                <a:solidFill>
                  <a:srgbClr val="002060"/>
                </a:solidFill>
                <a:latin typeface="Arial" panose="020B0604020202020204" pitchFamily="34" charset="0"/>
                <a:cs typeface="Arial" panose="020B0604020202020204" pitchFamily="34" charset="0"/>
              </a:rPr>
              <a:t>Reply to </a:t>
            </a:r>
            <a:r>
              <a:rPr lang="en-US" sz="1600" b="1" dirty="0" err="1" smtClean="0">
                <a:solidFill>
                  <a:srgbClr val="002060"/>
                </a:solidFill>
                <a:latin typeface="Arial" panose="020B0604020202020204" pitchFamily="34" charset="0"/>
                <a:cs typeface="Arial" panose="020B0604020202020204" pitchFamily="34" charset="0"/>
              </a:rPr>
              <a:t>con’t</a:t>
            </a:r>
            <a:r>
              <a:rPr lang="en-US" sz="1600" b="1" dirty="0" smtClean="0">
                <a:solidFill>
                  <a:srgbClr val="002060"/>
                </a:solidFill>
                <a:latin typeface="Arial" panose="020B0604020202020204" pitchFamily="34" charset="0"/>
                <a:cs typeface="Arial" panose="020B0604020202020204" pitchFamily="34" charset="0"/>
              </a:rPr>
              <a:t> of Scenario 2</a:t>
            </a:r>
            <a:endParaRPr lang="en-US" sz="1600" b="1" dirty="0">
              <a:solidFill>
                <a:srgbClr val="002060"/>
              </a:solidFill>
              <a:latin typeface="Arial" panose="020B0604020202020204" pitchFamily="34" charset="0"/>
              <a:cs typeface="Arial" panose="020B0604020202020204" pitchFamily="34" charset="0"/>
            </a:endParaRPr>
          </a:p>
          <a:p>
            <a:r>
              <a:rPr lang="en-US" sz="1600" dirty="0">
                <a:solidFill>
                  <a:srgbClr val="002060"/>
                </a:solidFill>
                <a:latin typeface="Arial" panose="020B0604020202020204" pitchFamily="34" charset="0"/>
                <a:cs typeface="Arial" panose="020B0604020202020204" pitchFamily="34" charset="0"/>
              </a:rPr>
              <a:t>Yes, payment would be due as further medical taking the claimant out of work beyond the waiting period was received at the Board on 8/24/15. The claimant would be due indemnity for the periods of 8/2/15 to 8/5/15 and 8/12/15 to 9/1/15. Payment and SROI would be due within 18 days of the received date of the medical (8/24/15) which would be no later than 9/11/15.</a:t>
            </a:r>
          </a:p>
          <a:p>
            <a:r>
              <a:rPr lang="en-US" sz="1600" dirty="0">
                <a:solidFill>
                  <a:srgbClr val="002060"/>
                </a:solidFill>
                <a:latin typeface="Arial" panose="020B0604020202020204" pitchFamily="34" charset="0"/>
                <a:cs typeface="Arial" panose="020B0604020202020204" pitchFamily="34" charset="0"/>
              </a:rPr>
              <a:t> </a:t>
            </a:r>
            <a:endParaRPr lang="en-US" sz="1600" dirty="0" smtClean="0">
              <a:solidFill>
                <a:srgbClr val="002060"/>
              </a:solidFill>
              <a:latin typeface="Arial" panose="020B0604020202020204" pitchFamily="34" charset="0"/>
              <a:cs typeface="Arial" panose="020B0604020202020204" pitchFamily="34" charset="0"/>
            </a:endParaRPr>
          </a:p>
          <a:p>
            <a:endParaRPr lang="en-US" sz="1600" dirty="0" smtClean="0">
              <a:solidFill>
                <a:srgbClr val="002060"/>
              </a:solidFill>
              <a:latin typeface="Arial" panose="020B0604020202020204" pitchFamily="34" charset="0"/>
              <a:cs typeface="Arial" panose="020B0604020202020204" pitchFamily="34" charset="0"/>
            </a:endParaRPr>
          </a:p>
          <a:p>
            <a:r>
              <a:rPr lang="en-US" sz="1600" b="1" dirty="0" smtClean="0">
                <a:solidFill>
                  <a:srgbClr val="002060"/>
                </a:solidFill>
                <a:latin typeface="Arial" panose="020B0604020202020204" pitchFamily="34" charset="0"/>
                <a:cs typeface="Arial" panose="020B0604020202020204" pitchFamily="34" charset="0"/>
              </a:rPr>
              <a:t>How to File for </a:t>
            </a:r>
            <a:r>
              <a:rPr lang="en-US" sz="1600" b="1" dirty="0" err="1" smtClean="0">
                <a:solidFill>
                  <a:srgbClr val="002060"/>
                </a:solidFill>
                <a:latin typeface="Arial" panose="020B0604020202020204" pitchFamily="34" charset="0"/>
                <a:cs typeface="Arial" panose="020B0604020202020204" pitchFamily="34" charset="0"/>
              </a:rPr>
              <a:t>con’t</a:t>
            </a:r>
            <a:r>
              <a:rPr lang="en-US" sz="1600" b="1" dirty="0" smtClean="0">
                <a:solidFill>
                  <a:srgbClr val="002060"/>
                </a:solidFill>
                <a:latin typeface="Arial" panose="020B0604020202020204" pitchFamily="34" charset="0"/>
                <a:cs typeface="Arial" panose="020B0604020202020204" pitchFamily="34" charset="0"/>
              </a:rPr>
              <a:t> of Scenario 2:</a:t>
            </a:r>
            <a:endParaRPr lang="en-US" sz="1600" b="1" dirty="0">
              <a:solidFill>
                <a:srgbClr val="002060"/>
              </a:solidFill>
              <a:latin typeface="Arial" panose="020B0604020202020204" pitchFamily="34" charset="0"/>
              <a:cs typeface="Arial" panose="020B0604020202020204" pitchFamily="34" charset="0"/>
            </a:endParaRPr>
          </a:p>
          <a:p>
            <a:r>
              <a:rPr lang="en-US" sz="1600" dirty="0">
                <a:solidFill>
                  <a:srgbClr val="002060"/>
                </a:solidFill>
                <a:latin typeface="Arial" panose="020B0604020202020204" pitchFamily="34" charset="0"/>
                <a:cs typeface="Arial" panose="020B0604020202020204" pitchFamily="34" charset="0"/>
              </a:rPr>
              <a:t>Once medical is received taking claimant out of work beyond the waiting period carrier would file the </a:t>
            </a:r>
            <a:r>
              <a:rPr lang="en-US" sz="1600" dirty="0" smtClean="0">
                <a:solidFill>
                  <a:srgbClr val="002060"/>
                </a:solidFill>
                <a:latin typeface="Arial" panose="020B0604020202020204" pitchFamily="34" charset="0"/>
                <a:cs typeface="Arial" panose="020B0604020202020204" pitchFamily="34" charset="0"/>
              </a:rPr>
              <a:t>SROI-IP </a:t>
            </a:r>
            <a:r>
              <a:rPr lang="en-US" sz="1600" dirty="0">
                <a:solidFill>
                  <a:srgbClr val="002060"/>
                </a:solidFill>
                <a:latin typeface="Arial" panose="020B0604020202020204" pitchFamily="34" charset="0"/>
                <a:cs typeface="Arial" panose="020B0604020202020204" pitchFamily="34" charset="0"/>
              </a:rPr>
              <a:t>and make initial payment prior to 9/11/15 in order to be timely.</a:t>
            </a:r>
          </a:p>
        </p:txBody>
      </p:sp>
    </p:spTree>
    <p:extLst>
      <p:ext uri="{BB962C8B-B14F-4D97-AF65-F5344CB8AC3E}">
        <p14:creationId xmlns:p14="http://schemas.microsoft.com/office/powerpoint/2010/main" val="30718520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9/8/15 &amp; 9/9/15</a:t>
            </a:r>
          </a:p>
        </p:txBody>
      </p:sp>
      <p:sp>
        <p:nvSpPr>
          <p:cNvPr id="4" name="Slide Number Placeholder 3"/>
          <p:cNvSpPr>
            <a:spLocks noGrp="1"/>
          </p:cNvSpPr>
          <p:nvPr>
            <p:ph type="sldNum" sz="quarter" idx="12"/>
          </p:nvPr>
        </p:nvSpPr>
        <p:spPr/>
        <p:txBody>
          <a:bodyPr/>
          <a:lstStyle/>
          <a:p>
            <a:fld id="{BB058067-43B8-4E0A-B575-A1270051252D}" type="slidenum">
              <a:rPr lang="en-US" smtClean="0"/>
              <a:pPr/>
              <a:t>9</a:t>
            </a:fld>
            <a:endParaRPr lang="en-US" dirty="0"/>
          </a:p>
        </p:txBody>
      </p:sp>
      <p:sp useBgFill="1">
        <p:nvSpPr>
          <p:cNvPr id="7" name="Title 1"/>
          <p:cNvSpPr>
            <a:spLocks noGrp="1"/>
          </p:cNvSpPr>
          <p:nvPr>
            <p:ph type="title"/>
          </p:nvPr>
        </p:nvSpPr>
        <p:spPr>
          <a:xfrm>
            <a:off x="83820" y="449451"/>
            <a:ext cx="6810375" cy="596685"/>
          </a:xfrm>
        </p:spPr>
        <p:txBody>
          <a:bodyPr>
            <a:normAutofit fontScale="90000"/>
          </a:bodyPr>
          <a:lstStyle/>
          <a:p>
            <a:r>
              <a:rPr lang="en-US" sz="2400" b="1" dirty="0" smtClean="0">
                <a:solidFill>
                  <a:srgbClr val="002D73"/>
                </a:solidFill>
              </a:rPr>
              <a:t>Scenario</a:t>
            </a:r>
            <a:r>
              <a:rPr lang="en-US" sz="2400" b="1" dirty="0">
                <a:solidFill>
                  <a:schemeClr val="accent1"/>
                </a:solidFill>
              </a:rPr>
              <a:t/>
            </a:r>
            <a:br>
              <a:rPr lang="en-US" sz="2400" b="1" dirty="0">
                <a:solidFill>
                  <a:schemeClr val="accent1"/>
                </a:solidFill>
              </a:rPr>
            </a:br>
            <a:r>
              <a:rPr lang="en-US" sz="2400" b="1" dirty="0" smtClean="0">
                <a:solidFill>
                  <a:schemeClr val="accent1"/>
                </a:solidFill>
              </a:rPr>
              <a:t/>
            </a:r>
            <a:br>
              <a:rPr lang="en-US" sz="2400" b="1" dirty="0" smtClean="0">
                <a:solidFill>
                  <a:schemeClr val="accent1"/>
                </a:solidFill>
              </a:rPr>
            </a:br>
            <a:endParaRPr lang="en-US" sz="1800" dirty="0">
              <a:solidFill>
                <a:srgbClr val="002D73"/>
              </a:solidFill>
            </a:endParaRPr>
          </a:p>
        </p:txBody>
      </p:sp>
      <p:sp>
        <p:nvSpPr>
          <p:cNvPr id="8" name="Content Placeholder 2"/>
          <p:cNvSpPr txBox="1">
            <a:spLocks/>
          </p:cNvSpPr>
          <p:nvPr/>
        </p:nvSpPr>
        <p:spPr>
          <a:xfrm>
            <a:off x="643890" y="878417"/>
            <a:ext cx="10001250" cy="805707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800" b="1" dirty="0" smtClean="0"/>
          </a:p>
          <a:p>
            <a:pPr marL="285750" indent="-285750">
              <a:lnSpc>
                <a:spcPct val="200000"/>
              </a:lnSpc>
            </a:pPr>
            <a:endParaRPr lang="en-US" sz="1400" dirty="0">
              <a:solidFill>
                <a:srgbClr val="002776"/>
              </a:solidFill>
            </a:endParaRPr>
          </a:p>
        </p:txBody>
      </p:sp>
      <p:sp>
        <p:nvSpPr>
          <p:cNvPr id="3" name="Rectangle 2"/>
          <p:cNvSpPr/>
          <p:nvPr/>
        </p:nvSpPr>
        <p:spPr>
          <a:xfrm>
            <a:off x="240224" y="888310"/>
            <a:ext cx="11344759" cy="5786199"/>
          </a:xfrm>
          <a:prstGeom prst="rect">
            <a:avLst/>
          </a:prstGeom>
        </p:spPr>
        <p:txBody>
          <a:bodyPr wrap="square">
            <a:spAutoFit/>
          </a:bodyPr>
          <a:lstStyle/>
          <a:p>
            <a:r>
              <a:rPr lang="en-US" sz="1600" b="1" dirty="0" smtClean="0">
                <a:solidFill>
                  <a:srgbClr val="002060"/>
                </a:solidFill>
              </a:rPr>
              <a:t>Scenario 3</a:t>
            </a:r>
          </a:p>
          <a:p>
            <a:r>
              <a:rPr lang="en-US" sz="1600" dirty="0" smtClean="0">
                <a:solidFill>
                  <a:srgbClr val="002060"/>
                </a:solidFill>
              </a:rPr>
              <a:t>The claimant has a back injury on 5/1/14 and loses no time from work. Claimant slips and falls on 7/1/14 injuring his left ankle and is receiving compensation for a temporary total disability. While out of work due to his ankle injury, the claimants back injury flares up and claimant’s doctor indicates claimant is temporarily totally disabled and out of work due to back injury. Since the claimant is receiving a temporary total rate of disability for his ankle injury, the carrier is not making payment on his back claim. How does the carrier advise the Board?</a:t>
            </a:r>
          </a:p>
          <a:p>
            <a:endParaRPr lang="en-US" sz="1600" dirty="0" smtClean="0">
              <a:solidFill>
                <a:srgbClr val="002060"/>
              </a:solidFill>
            </a:endParaRPr>
          </a:p>
          <a:p>
            <a:r>
              <a:rPr lang="en-US" sz="1600" b="1" dirty="0" smtClean="0">
                <a:solidFill>
                  <a:srgbClr val="002060"/>
                </a:solidFill>
              </a:rPr>
              <a:t>Reply to Scenario 3</a:t>
            </a:r>
            <a:endParaRPr lang="en-US" sz="1600" b="1" dirty="0">
              <a:solidFill>
                <a:srgbClr val="002060"/>
              </a:solidFill>
            </a:endParaRPr>
          </a:p>
          <a:p>
            <a:r>
              <a:rPr lang="en-US" sz="1600" dirty="0">
                <a:solidFill>
                  <a:srgbClr val="002060"/>
                </a:solidFill>
              </a:rPr>
              <a:t>In the rare instance where the claimant is losing time due to injuries on both claims and you are paying at a temporary total rate on one </a:t>
            </a:r>
            <a:r>
              <a:rPr lang="en-US" sz="1600" dirty="0" smtClean="0">
                <a:solidFill>
                  <a:srgbClr val="002060"/>
                </a:solidFill>
              </a:rPr>
              <a:t>claim, </a:t>
            </a:r>
            <a:r>
              <a:rPr lang="en-US" sz="1600" dirty="0">
                <a:solidFill>
                  <a:srgbClr val="002060"/>
                </a:solidFill>
              </a:rPr>
              <a:t>the </a:t>
            </a:r>
            <a:r>
              <a:rPr lang="en-US" sz="1600" dirty="0" smtClean="0">
                <a:solidFill>
                  <a:srgbClr val="002060"/>
                </a:solidFill>
              </a:rPr>
              <a:t>SROI-PD </a:t>
            </a:r>
            <a:r>
              <a:rPr lang="en-US" sz="1600" dirty="0">
                <a:solidFill>
                  <a:srgbClr val="002060"/>
                </a:solidFill>
              </a:rPr>
              <a:t>would be </a:t>
            </a:r>
            <a:r>
              <a:rPr lang="en-US" sz="1600" dirty="0" smtClean="0">
                <a:solidFill>
                  <a:srgbClr val="002060"/>
                </a:solidFill>
              </a:rPr>
              <a:t>acceptable on the claim in which payment is not being made. </a:t>
            </a:r>
          </a:p>
          <a:p>
            <a:endParaRPr lang="en-US" sz="1600" dirty="0" smtClean="0">
              <a:solidFill>
                <a:srgbClr val="002060"/>
              </a:solidFill>
            </a:endParaRPr>
          </a:p>
          <a:p>
            <a:r>
              <a:rPr lang="en-US" sz="1600" b="1" dirty="0" smtClean="0">
                <a:solidFill>
                  <a:srgbClr val="002060"/>
                </a:solidFill>
              </a:rPr>
              <a:t>How to file for Scenario 3</a:t>
            </a:r>
            <a:endParaRPr lang="en-US" sz="1600" b="1" dirty="0">
              <a:solidFill>
                <a:srgbClr val="002060"/>
              </a:solidFill>
            </a:endParaRPr>
          </a:p>
          <a:p>
            <a:r>
              <a:rPr lang="en-US" sz="1600" dirty="0" smtClean="0">
                <a:solidFill>
                  <a:srgbClr val="002060"/>
                </a:solidFill>
                <a:latin typeface="Arial" panose="020B0604020202020204" pitchFamily="34" charset="0"/>
                <a:cs typeface="Arial" panose="020B0604020202020204" pitchFamily="34" charset="0"/>
              </a:rPr>
              <a:t>Carrier would file the SROI-PD </a:t>
            </a:r>
            <a:r>
              <a:rPr lang="en-US" sz="1600" dirty="0">
                <a:solidFill>
                  <a:srgbClr val="002060"/>
                </a:solidFill>
                <a:latin typeface="Arial" panose="020B0604020202020204" pitchFamily="34" charset="0"/>
                <a:cs typeface="Arial" panose="020B0604020202020204" pitchFamily="34" charset="0"/>
              </a:rPr>
              <a:t>with a claim type code of Indemnity and a Partial Denial Reason (DN0294) of A and include a Denial Reason Narrative (DN0197) </a:t>
            </a:r>
            <a:r>
              <a:rPr lang="en-US" sz="1600" dirty="0" smtClean="0">
                <a:solidFill>
                  <a:srgbClr val="002060"/>
                </a:solidFill>
                <a:latin typeface="Arial" panose="020B0604020202020204" pitchFamily="34" charset="0"/>
                <a:cs typeface="Arial" panose="020B0604020202020204" pitchFamily="34" charset="0"/>
              </a:rPr>
              <a:t>of “claimant receiving temporary total rate in file JCN #”.  </a:t>
            </a:r>
            <a:endParaRPr lang="en-US" sz="1600" dirty="0">
              <a:solidFill>
                <a:srgbClr val="002060"/>
              </a:solidFill>
              <a:latin typeface="Arial" panose="020B0604020202020204" pitchFamily="34" charset="0"/>
              <a:cs typeface="Arial" panose="020B0604020202020204" pitchFamily="34" charset="0"/>
            </a:endParaRPr>
          </a:p>
          <a:p>
            <a:r>
              <a:rPr lang="en-US" sz="1600" dirty="0" smtClean="0">
                <a:solidFill>
                  <a:srgbClr val="002060"/>
                </a:solidFill>
              </a:rPr>
              <a:t>Once a determination is made as to how payments for the lost time are to be apportioned (if at all), the carrier would then file the appropriate SROI’s showing the payments for each file.</a:t>
            </a:r>
          </a:p>
          <a:p>
            <a:endParaRPr lang="en-US" sz="1600" dirty="0" smtClean="0">
              <a:solidFill>
                <a:srgbClr val="002060"/>
              </a:solidFill>
            </a:endParaRPr>
          </a:p>
          <a:p>
            <a:r>
              <a:rPr lang="en-US" sz="1600" b="1" dirty="0" smtClean="0">
                <a:solidFill>
                  <a:srgbClr val="002060"/>
                </a:solidFill>
              </a:rPr>
              <a:t>Other Filing Requirements</a:t>
            </a:r>
            <a:endParaRPr lang="en-US" sz="1600" b="1" dirty="0">
              <a:solidFill>
                <a:srgbClr val="002060"/>
              </a:solidFill>
            </a:endParaRPr>
          </a:p>
          <a:p>
            <a:r>
              <a:rPr lang="en-US" sz="1600" dirty="0" smtClean="0">
                <a:solidFill>
                  <a:srgbClr val="002060"/>
                </a:solidFill>
              </a:rPr>
              <a:t>If the carrier is paying at a less than total rate on the ankle injury, then the carrier should pick up payments bringing the claimant to the temporary rate</a:t>
            </a:r>
            <a:r>
              <a:rPr lang="en-US" sz="1600" dirty="0">
                <a:solidFill>
                  <a:srgbClr val="002060"/>
                </a:solidFill>
              </a:rPr>
              <a:t> on the back </a:t>
            </a:r>
            <a:r>
              <a:rPr lang="en-US" sz="1600" dirty="0" smtClean="0">
                <a:solidFill>
                  <a:srgbClr val="002060"/>
                </a:solidFill>
              </a:rPr>
              <a:t>claim and file the SROI-IP showing payments .  </a:t>
            </a:r>
            <a:endParaRPr lang="en-US" sz="1600" dirty="0">
              <a:solidFill>
                <a:srgbClr val="002060"/>
              </a:solidFill>
            </a:endParaRPr>
          </a:p>
          <a:p>
            <a:r>
              <a:rPr lang="en-US" sz="1600" dirty="0">
                <a:solidFill>
                  <a:srgbClr val="002060"/>
                </a:solidFill>
              </a:rPr>
              <a:t> </a:t>
            </a:r>
          </a:p>
          <a:p>
            <a:r>
              <a:rPr lang="en-US" sz="1600" dirty="0">
                <a:solidFill>
                  <a:srgbClr val="002060"/>
                </a:solidFill>
              </a:rPr>
              <a:t> </a:t>
            </a:r>
            <a:r>
              <a:rPr lang="en-US" sz="1600" dirty="0" smtClean="0">
                <a:solidFill>
                  <a:srgbClr val="002060"/>
                </a:solidFill>
              </a:rPr>
              <a:t>Claimant </a:t>
            </a:r>
            <a:r>
              <a:rPr lang="en-US" sz="1600" dirty="0">
                <a:solidFill>
                  <a:srgbClr val="002060"/>
                </a:solidFill>
              </a:rPr>
              <a:t>is out of work for </a:t>
            </a:r>
            <a:r>
              <a:rPr lang="en-US" sz="1600" dirty="0" smtClean="0">
                <a:solidFill>
                  <a:srgbClr val="002060"/>
                </a:solidFill>
              </a:rPr>
              <a:t>ankle </a:t>
            </a:r>
            <a:r>
              <a:rPr lang="en-US" sz="1600" dirty="0">
                <a:solidFill>
                  <a:srgbClr val="002060"/>
                </a:solidFill>
              </a:rPr>
              <a:t>injury, then </a:t>
            </a:r>
            <a:r>
              <a:rPr lang="en-US" sz="1600" dirty="0" smtClean="0">
                <a:solidFill>
                  <a:srgbClr val="002060"/>
                </a:solidFill>
              </a:rPr>
              <a:t>has back </a:t>
            </a:r>
            <a:r>
              <a:rPr lang="en-US" sz="1600" dirty="0">
                <a:solidFill>
                  <a:srgbClr val="002060"/>
                </a:solidFill>
              </a:rPr>
              <a:t>surgery on the other file.  In that case you would file a </a:t>
            </a:r>
            <a:r>
              <a:rPr lang="en-US" sz="1600" dirty="0" smtClean="0">
                <a:solidFill>
                  <a:srgbClr val="002060"/>
                </a:solidFill>
              </a:rPr>
              <a:t>SROI-SD </a:t>
            </a:r>
            <a:r>
              <a:rPr lang="en-US" sz="1600" dirty="0">
                <a:solidFill>
                  <a:srgbClr val="002060"/>
                </a:solidFill>
              </a:rPr>
              <a:t>on the </a:t>
            </a:r>
            <a:r>
              <a:rPr lang="en-US" sz="1600" dirty="0" smtClean="0">
                <a:solidFill>
                  <a:srgbClr val="002060"/>
                </a:solidFill>
              </a:rPr>
              <a:t>ankle claim </a:t>
            </a:r>
            <a:r>
              <a:rPr lang="en-US" sz="1600" dirty="0">
                <a:solidFill>
                  <a:srgbClr val="002060"/>
                </a:solidFill>
              </a:rPr>
              <a:t>and the </a:t>
            </a:r>
            <a:r>
              <a:rPr lang="en-US" sz="1600" dirty="0" smtClean="0">
                <a:solidFill>
                  <a:srgbClr val="002060"/>
                </a:solidFill>
              </a:rPr>
              <a:t>SROI-IP </a:t>
            </a:r>
            <a:r>
              <a:rPr lang="en-US" sz="1600" dirty="0">
                <a:solidFill>
                  <a:srgbClr val="002060"/>
                </a:solidFill>
              </a:rPr>
              <a:t>on </a:t>
            </a:r>
            <a:r>
              <a:rPr lang="en-US" sz="1600" dirty="0" smtClean="0">
                <a:solidFill>
                  <a:srgbClr val="002060"/>
                </a:solidFill>
              </a:rPr>
              <a:t>the back claim showing payment.</a:t>
            </a:r>
            <a:r>
              <a:rPr lang="en-US" dirty="0"/>
              <a:t>  </a:t>
            </a:r>
          </a:p>
        </p:txBody>
      </p:sp>
    </p:spTree>
    <p:extLst>
      <p:ext uri="{BB962C8B-B14F-4D97-AF65-F5344CB8AC3E}">
        <p14:creationId xmlns:p14="http://schemas.microsoft.com/office/powerpoint/2010/main" val="12217848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ard Template.pptx" id="{BBF55D27-912D-4F64-81FD-6CE343A5BC51}" vid="{3E656F02-01F8-436B-A50B-2E21E3E2A4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Board Template</Template>
  <TotalTime>2546</TotalTime>
  <Words>2338</Words>
  <Application>Microsoft Office PowerPoint</Application>
  <PresentationFormat>Widescreen</PresentationFormat>
  <Paragraphs>310</Paragraphs>
  <Slides>25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Times New Roman</vt:lpstr>
      <vt:lpstr>Wingdings</vt:lpstr>
      <vt:lpstr>Office Theme</vt:lpstr>
      <vt:lpstr>NYS Workers’ Compensation System</vt:lpstr>
      <vt:lpstr>AGENDA </vt:lpstr>
      <vt:lpstr>Proper Filing</vt:lpstr>
      <vt:lpstr>Proper E-Claims Filing</vt:lpstr>
      <vt:lpstr>Proper E-Claims Filing </vt:lpstr>
      <vt:lpstr>Scenario </vt:lpstr>
      <vt:lpstr>Scenario </vt:lpstr>
      <vt:lpstr>Scenario </vt:lpstr>
      <vt:lpstr>Scenario  </vt:lpstr>
      <vt:lpstr>How We Are Measuring</vt:lpstr>
      <vt:lpstr>How We Are Measuring Timeliness of Controversy</vt:lpstr>
      <vt:lpstr>How We Are Measuring Timeliness of Controversy</vt:lpstr>
      <vt:lpstr> How We Are Measuring Timeliness of Controversy</vt:lpstr>
      <vt:lpstr>PowerPoint Presentation</vt:lpstr>
      <vt:lpstr>Monitoring Compliance</vt:lpstr>
      <vt:lpstr>Monitoring Compliance</vt:lpstr>
      <vt:lpstr>Monitoring Compliance</vt:lpstr>
      <vt:lpstr>How We Are Measuring</vt:lpstr>
      <vt:lpstr>How We Are Measuring  Percentage of Claims Controverted    </vt:lpstr>
      <vt:lpstr>PowerPoint Presentation</vt:lpstr>
      <vt:lpstr>Registration Process </vt:lpstr>
      <vt:lpstr>PowerPoint Presentation</vt:lpstr>
      <vt:lpstr>Notification of Penalty Letter </vt:lpstr>
      <vt:lpstr>PowerPoint Presentation</vt:lpstr>
      <vt:lpstr>PowerPoint Presentation</vt:lpstr>
    </vt:vector>
  </TitlesOfParts>
  <Company>New York State Workers' Compensation Board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Gifford</dc:creator>
  <cp:lastModifiedBy>Hughes, Denise</cp:lastModifiedBy>
  <cp:revision>69</cp:revision>
  <cp:lastPrinted>2015-09-08T16:28:37Z</cp:lastPrinted>
  <dcterms:created xsi:type="dcterms:W3CDTF">2015-04-30T16:26:49Z</dcterms:created>
  <dcterms:modified xsi:type="dcterms:W3CDTF">2016-02-18T12:57:12Z</dcterms:modified>
</cp:coreProperties>
</file>